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257" r:id="rId4"/>
    <p:sldId id="258" r:id="rId5"/>
    <p:sldId id="259" r:id="rId6"/>
    <p:sldId id="260" r:id="rId7"/>
    <p:sldId id="653" r:id="rId8"/>
    <p:sldId id="564" r:id="rId9"/>
    <p:sldId id="649" r:id="rId10"/>
    <p:sldId id="657" r:id="rId11"/>
    <p:sldId id="667" r:id="rId12"/>
    <p:sldId id="666" r:id="rId13"/>
    <p:sldId id="669" r:id="rId14"/>
    <p:sldId id="675" r:id="rId15"/>
    <p:sldId id="658" r:id="rId16"/>
    <p:sldId id="659" r:id="rId17"/>
    <p:sldId id="660" r:id="rId18"/>
    <p:sldId id="670" r:id="rId19"/>
    <p:sldId id="676" r:id="rId20"/>
    <p:sldId id="677" r:id="rId21"/>
    <p:sldId id="661" r:id="rId22"/>
    <p:sldId id="673" r:id="rId23"/>
    <p:sldId id="672" r:id="rId24"/>
    <p:sldId id="674" r:id="rId25"/>
    <p:sldId id="662" r:id="rId26"/>
    <p:sldId id="671" r:id="rId27"/>
    <p:sldId id="663" r:id="rId28"/>
    <p:sldId id="664" r:id="rId29"/>
    <p:sldId id="665" r:id="rId30"/>
    <p:sldId id="678" r:id="rId31"/>
  </p:sldIdLst>
  <p:sldSz cx="9144000" cy="6858000" type="screen4x3"/>
  <p:notesSz cx="6662738" cy="9906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기본 구역" id="{3F233767-6333-41AF-86F4-71FD679AE845}">
          <p14:sldIdLst>
            <p14:sldId id="256"/>
            <p14:sldId id="262"/>
            <p14:sldId id="257"/>
            <p14:sldId id="258"/>
            <p14:sldId id="259"/>
            <p14:sldId id="260"/>
            <p14:sldId id="261"/>
            <p14:sldId id="564"/>
            <p14:sldId id="649"/>
            <p14:sldId id="263"/>
            <p14:sldId id="638"/>
            <p14:sldId id="568"/>
            <p14:sldId id="569"/>
            <p14:sldId id="265"/>
            <p14:sldId id="267"/>
            <p14:sldId id="269"/>
            <p14:sldId id="596"/>
          </p14:sldIdLst>
        </p14:section>
        <p14:section name="제목 없는 구역" id="{C36193A2-1374-423E-A4AA-3A547E256255}">
          <p14:sldIdLst>
            <p14:sldId id="275"/>
            <p14:sldId id="277"/>
            <p14:sldId id="279"/>
            <p14:sldId id="281"/>
            <p14:sldId id="273"/>
            <p14:sldId id="299"/>
            <p14:sldId id="283"/>
            <p14:sldId id="285"/>
            <p14:sldId id="287"/>
            <p14:sldId id="289"/>
            <p14:sldId id="291"/>
            <p14:sldId id="295"/>
            <p14:sldId id="297"/>
            <p14:sldId id="271"/>
            <p14:sldId id="301"/>
            <p14:sldId id="303"/>
            <p14:sldId id="599"/>
            <p14:sldId id="652"/>
            <p14:sldId id="600"/>
            <p14:sldId id="601"/>
            <p14:sldId id="602"/>
            <p14:sldId id="578"/>
            <p14:sldId id="586"/>
            <p14:sldId id="587"/>
            <p14:sldId id="588"/>
            <p14:sldId id="579"/>
            <p14:sldId id="580"/>
            <p14:sldId id="589"/>
            <p14:sldId id="590"/>
            <p14:sldId id="591"/>
            <p14:sldId id="592"/>
            <p14:sldId id="593"/>
            <p14:sldId id="581"/>
            <p14:sldId id="639"/>
            <p14:sldId id="305"/>
            <p14:sldId id="642"/>
            <p14:sldId id="570"/>
            <p14:sldId id="306"/>
            <p14:sldId id="307"/>
            <p14:sldId id="309"/>
            <p14:sldId id="311"/>
            <p14:sldId id="318"/>
            <p14:sldId id="319"/>
            <p14:sldId id="571"/>
            <p14:sldId id="573"/>
            <p14:sldId id="327"/>
            <p14:sldId id="329"/>
            <p14:sldId id="333"/>
            <p14:sldId id="335"/>
            <p14:sldId id="339"/>
            <p14:sldId id="341"/>
            <p14:sldId id="343"/>
            <p14:sldId id="345"/>
            <p14:sldId id="348"/>
            <p14:sldId id="352"/>
            <p14:sldId id="354"/>
            <p14:sldId id="356"/>
            <p14:sldId id="358"/>
            <p14:sldId id="360"/>
            <p14:sldId id="362"/>
            <p14:sldId id="366"/>
            <p14:sldId id="368"/>
            <p14:sldId id="370"/>
            <p14:sldId id="372"/>
            <p14:sldId id="650"/>
            <p14:sldId id="651"/>
            <p14:sldId id="374"/>
            <p14:sldId id="364"/>
            <p14:sldId id="582"/>
            <p14:sldId id="583"/>
            <p14:sldId id="640"/>
            <p14:sldId id="585"/>
            <p14:sldId id="376"/>
            <p14:sldId id="378"/>
            <p14:sldId id="380"/>
            <p14:sldId id="383"/>
            <p14:sldId id="382"/>
            <p14:sldId id="386"/>
            <p14:sldId id="388"/>
            <p14:sldId id="390"/>
            <p14:sldId id="392"/>
            <p14:sldId id="394"/>
            <p14:sldId id="396"/>
            <p14:sldId id="398"/>
            <p14:sldId id="400"/>
            <p14:sldId id="404"/>
            <p14:sldId id="554"/>
            <p14:sldId id="406"/>
            <p14:sldId id="412"/>
            <p14:sldId id="414"/>
            <p14:sldId id="416"/>
            <p14:sldId id="422"/>
            <p14:sldId id="426"/>
            <p14:sldId id="428"/>
            <p14:sldId id="430"/>
            <p14:sldId id="432"/>
            <p14:sldId id="436"/>
            <p14:sldId id="438"/>
            <p14:sldId id="443"/>
            <p14:sldId id="445"/>
            <p14:sldId id="447"/>
            <p14:sldId id="449"/>
            <p14:sldId id="457"/>
            <p14:sldId id="557"/>
            <p14:sldId id="451"/>
            <p14:sldId id="453"/>
            <p14:sldId id="455"/>
            <p14:sldId id="595"/>
            <p14:sldId id="584"/>
            <p14:sldId id="594"/>
            <p14:sldId id="641"/>
            <p14:sldId id="459"/>
            <p14:sldId id="461"/>
            <p14:sldId id="463"/>
            <p14:sldId id="465"/>
            <p14:sldId id="558"/>
            <p14:sldId id="467"/>
            <p14:sldId id="470"/>
            <p14:sldId id="472"/>
            <p14:sldId id="474"/>
            <p14:sldId id="476"/>
            <p14:sldId id="478"/>
            <p14:sldId id="480"/>
            <p14:sldId id="482"/>
            <p14:sldId id="484"/>
            <p14:sldId id="486"/>
            <p14:sldId id="488"/>
            <p14:sldId id="490"/>
            <p14:sldId id="494"/>
            <p14:sldId id="496"/>
            <p14:sldId id="492"/>
            <p14:sldId id="499"/>
            <p14:sldId id="501"/>
            <p14:sldId id="503"/>
            <p14:sldId id="514"/>
            <p14:sldId id="565"/>
            <p14:sldId id="516"/>
            <p14:sldId id="511"/>
            <p14:sldId id="513"/>
            <p14:sldId id="520"/>
            <p14:sldId id="522"/>
            <p14:sldId id="524"/>
            <p14:sldId id="526"/>
            <p14:sldId id="528"/>
            <p14:sldId id="529"/>
            <p14:sldId id="530"/>
            <p14:sldId id="533"/>
            <p14:sldId id="535"/>
            <p14:sldId id="543"/>
            <p14:sldId id="537"/>
            <p14:sldId id="562"/>
            <p14:sldId id="561"/>
            <p14:sldId id="545"/>
            <p14:sldId id="547"/>
            <p14:sldId id="549"/>
            <p14:sldId id="563"/>
            <p14:sldId id="550"/>
            <p14:sldId id="551"/>
            <p14:sldId id="644"/>
            <p14:sldId id="645"/>
            <p14:sldId id="552"/>
            <p14:sldId id="5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544" autoAdjust="0"/>
    <p:restoredTop sz="86413" autoAdjust="0"/>
  </p:normalViewPr>
  <p:slideViewPr>
    <p:cSldViewPr>
      <p:cViewPr varScale="1">
        <p:scale>
          <a:sx n="48" d="100"/>
          <a:sy n="48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4012" y="0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r">
              <a:defRPr sz="1200"/>
            </a:lvl1pPr>
          </a:lstStyle>
          <a:p>
            <a:fld id="{C5A78154-6212-4265-94D9-49D12C1F9571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9408981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4012" y="9408981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r">
              <a:defRPr sz="1200"/>
            </a:lvl1pPr>
          </a:lstStyle>
          <a:p>
            <a:fld id="{DD28832E-BFED-49F6-8CC8-D498CD2703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125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4012" y="0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r">
              <a:defRPr sz="1200"/>
            </a:lvl1pPr>
          </a:lstStyle>
          <a:p>
            <a:fld id="{C83741C2-77DA-49CA-9C7C-EE5515688742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0" tIns="45290" rIns="90580" bIns="4529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274" y="4705351"/>
            <a:ext cx="5330190" cy="4457700"/>
          </a:xfrm>
          <a:prstGeom prst="rect">
            <a:avLst/>
          </a:prstGeom>
        </p:spPr>
        <p:txBody>
          <a:bodyPr vert="horz" lIns="90580" tIns="45290" rIns="90580" bIns="4529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08981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4012" y="9408981"/>
            <a:ext cx="2887186" cy="49530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r">
              <a:defRPr sz="1200"/>
            </a:lvl1pPr>
          </a:lstStyle>
          <a:p>
            <a:fld id="{2150BB2B-B7E0-4122-9D76-9D9374D71C3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346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BB2B-B7E0-4122-9D76-9D9374D71C3A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BB2B-B7E0-4122-9D76-9D9374D71C3A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597ADD-815B-47A5-A92E-E5D014502376}" type="datetimeFigureOut">
              <a:rPr lang="ko-KR" altLang="en-US" smtClean="0"/>
              <a:pPr/>
              <a:t>2014-09-24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59703C-3777-4BF9-A584-423C5F686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행정학 박사 김영오  교수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비주얼과</a:t>
            </a:r>
            <a:r>
              <a:rPr lang="ko-KR" altLang="en-US" dirty="0" smtClean="0"/>
              <a:t> 스토리가 함께하는 </a:t>
            </a:r>
            <a:r>
              <a:rPr altLang="ko-KR" smtClean="0"/>
              <a:t/>
            </a:r>
            <a:br>
              <a:rPr altLang="ko-KR" smtClean="0"/>
            </a:br>
            <a:r>
              <a:rPr lang="ko-KR" altLang="en-US" dirty="0" smtClean="0"/>
              <a:t>리더십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2232248"/>
          </a:xfrm>
        </p:spPr>
        <p:txBody>
          <a:bodyPr>
            <a:normAutofit fontScale="90000"/>
          </a:bodyPr>
          <a:lstStyle/>
          <a:p>
            <a:r>
              <a:rPr lang="en-US" altLang="ko-KR" sz="3100" b="1" u="sng" dirty="0" smtClean="0"/>
              <a:t/>
            </a:r>
            <a:br>
              <a:rPr lang="en-US" altLang="ko-KR" sz="3100" b="1" u="sng" dirty="0" smtClean="0"/>
            </a:br>
            <a:r>
              <a:rPr lang="en-US" altLang="ko-KR" sz="3100" b="1" u="sng" dirty="0" smtClean="0"/>
              <a:t/>
            </a:r>
            <a:br>
              <a:rPr lang="en-US" altLang="ko-KR" sz="3100" b="1" u="sng" dirty="0" smtClean="0"/>
            </a:br>
            <a:r>
              <a:rPr lang="ko-KR" altLang="en-US" b="1" dirty="0" smtClean="0"/>
              <a:t>제 </a:t>
            </a:r>
            <a:r>
              <a:rPr lang="en-US" altLang="ko-KR" b="1" dirty="0" smtClean="0"/>
              <a:t>1 </a:t>
            </a:r>
            <a:r>
              <a:rPr lang="ko-KR" altLang="en-US" b="1" dirty="0" smtClean="0"/>
              <a:t>강    리더십의  개요</a:t>
            </a:r>
            <a:r>
              <a:rPr lang="ko-KR" altLang="en-US" sz="3100" dirty="0" smtClean="0"/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71600" y="2204864"/>
            <a:ext cx="7772400" cy="38869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b="1" dirty="0" smtClean="0"/>
              <a:t> </a:t>
            </a:r>
            <a:r>
              <a:rPr lang="en-US" altLang="ko-KR" sz="2800" dirty="0" smtClean="0">
                <a:solidFill>
                  <a:schemeClr val="accent1"/>
                </a:solidFill>
              </a:rPr>
              <a:t> &lt;</a:t>
            </a:r>
            <a:r>
              <a:rPr lang="ko-KR" altLang="en-US" sz="2800" dirty="0" smtClean="0">
                <a:solidFill>
                  <a:schemeClr val="accent1"/>
                </a:solidFill>
              </a:rPr>
              <a:t>강의 핵심</a:t>
            </a:r>
            <a:r>
              <a:rPr lang="en-US" altLang="ko-KR" sz="2800" dirty="0" smtClean="0">
                <a:solidFill>
                  <a:schemeClr val="accent1"/>
                </a:solidFill>
              </a:rPr>
              <a:t>&gt;</a:t>
            </a:r>
          </a:p>
          <a:p>
            <a:pPr marL="0" indent="0">
              <a:buNone/>
            </a:pP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</a:t>
            </a:r>
            <a:r>
              <a:rPr lang="en-US" altLang="ko-KR" sz="2800" dirty="0" smtClean="0"/>
              <a:t>1. </a:t>
            </a:r>
            <a:r>
              <a:rPr lang="ko-KR" altLang="en-US" sz="2800" dirty="0" smtClean="0"/>
              <a:t>리더십의 현실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정치가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사업가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군사전문가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공직자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ko-KR" sz="2800" dirty="0" smtClean="0"/>
              <a:t>  2. </a:t>
            </a:r>
            <a:r>
              <a:rPr lang="ko-KR" altLang="en-US" sz="2800" dirty="0" smtClean="0"/>
              <a:t>리더십 개념</a:t>
            </a:r>
            <a:r>
              <a:rPr lang="en-US" altLang="ko-KR" sz="2800" dirty="0" smtClean="0"/>
              <a:t>: </a:t>
            </a:r>
            <a:r>
              <a:rPr lang="ko-KR" altLang="en-US" sz="2800" dirty="0" smtClean="0">
                <a:solidFill>
                  <a:srgbClr val="0070C0"/>
                </a:solidFill>
              </a:rPr>
              <a:t>사람의 마음을 움직이는 힘</a:t>
            </a:r>
            <a:r>
              <a:rPr lang="en-US" altLang="ko-KR" sz="2800" dirty="0" smtClean="0">
                <a:solidFill>
                  <a:srgbClr val="0070C0"/>
                </a:solidFill>
              </a:rPr>
              <a:t>(Power): </a:t>
            </a:r>
            <a:r>
              <a:rPr lang="ko-KR" altLang="en-US" sz="2800" dirty="0" err="1" smtClean="0">
                <a:solidFill>
                  <a:srgbClr val="0070C0"/>
                </a:solidFill>
              </a:rPr>
              <a:t>포퓰리즘</a:t>
            </a:r>
            <a:r>
              <a:rPr lang="en-US" altLang="ko-KR" sz="2800" dirty="0" smtClean="0">
                <a:solidFill>
                  <a:srgbClr val="0070C0"/>
                </a:solidFill>
              </a:rPr>
              <a:t>/</a:t>
            </a:r>
            <a:r>
              <a:rPr lang="ko-KR" altLang="en-US" sz="2800" dirty="0" err="1" smtClean="0">
                <a:solidFill>
                  <a:srgbClr val="0070C0"/>
                </a:solidFill>
              </a:rPr>
              <a:t>진정성</a:t>
            </a:r>
            <a:endParaRPr lang="en-US" altLang="ko-KR" sz="2800" dirty="0" smtClean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sz="2800" dirty="0" smtClean="0">
                <a:solidFill>
                  <a:srgbClr val="0070C0"/>
                </a:solidFill>
              </a:rPr>
              <a:t>  </a:t>
            </a:r>
            <a:r>
              <a:rPr lang="en-US" altLang="ko-KR" sz="2800" dirty="0" smtClean="0"/>
              <a:t>3. </a:t>
            </a:r>
            <a:r>
              <a:rPr lang="ko-KR" altLang="en-US" sz="2800" dirty="0" smtClean="0"/>
              <a:t>강제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법</a:t>
            </a:r>
            <a:r>
              <a:rPr lang="en-US" altLang="ko-KR" sz="2800" dirty="0" smtClean="0"/>
              <a:t>(Power),</a:t>
            </a:r>
            <a:r>
              <a:rPr lang="ko-KR" altLang="en-US" sz="2800" dirty="0" smtClean="0"/>
              <a:t>영향력</a:t>
            </a:r>
            <a:r>
              <a:rPr lang="en-US" altLang="ko-KR" sz="2800" dirty="0" smtClean="0"/>
              <a:t> </a:t>
            </a:r>
            <a:r>
              <a:rPr lang="en-US" altLang="ko-KR" sz="2800" dirty="0" smtClean="0">
                <a:solidFill>
                  <a:srgbClr val="0070C0"/>
                </a:solidFill>
              </a:rPr>
              <a:t>:Leadership, Fellowship, Partnership,        </a:t>
            </a:r>
          </a:p>
          <a:p>
            <a:pPr marL="0" indent="0">
              <a:buNone/>
              <a:defRPr/>
            </a:pPr>
            <a:r>
              <a:rPr lang="en-US" altLang="ko-KR" sz="2800" dirty="0" smtClean="0">
                <a:solidFill>
                  <a:srgbClr val="0070C0"/>
                </a:solidFill>
              </a:rPr>
              <a:t>                                       Membership</a:t>
            </a:r>
            <a:r>
              <a:rPr lang="en-US" altLang="ko-KR" sz="2800" dirty="0" smtClean="0">
                <a:solidFill>
                  <a:schemeClr val="accent1"/>
                </a:solidFill>
              </a:rPr>
              <a:t>                                   </a:t>
            </a:r>
            <a:r>
              <a:rPr lang="ko-KR" altLang="en-US" sz="2800" dirty="0" smtClean="0">
                <a:solidFill>
                  <a:srgbClr val="0070C0"/>
                </a:solidFill>
              </a:rPr>
              <a:t> </a:t>
            </a:r>
            <a:endParaRPr lang="en-US" altLang="ko-KR" sz="2800" dirty="0" smtClean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sz="2800" dirty="0" smtClean="0"/>
              <a:t>  4. </a:t>
            </a:r>
            <a:r>
              <a:rPr lang="ko-KR" altLang="en-US" sz="2800" dirty="0" smtClean="0"/>
              <a:t>리더십과 관리</a:t>
            </a:r>
            <a:r>
              <a:rPr lang="en-US" altLang="ko-KR" sz="2800" dirty="0" smtClean="0"/>
              <a:t>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변화추구</a:t>
            </a:r>
            <a:r>
              <a:rPr lang="en-US" altLang="ko-KR" sz="2800" dirty="0" smtClean="0">
                <a:solidFill>
                  <a:schemeClr val="accent1"/>
                </a:solidFill>
              </a:rPr>
              <a:t>:</a:t>
            </a:r>
            <a:r>
              <a:rPr lang="ko-KR" altLang="en-US" sz="2800" dirty="0" smtClean="0">
                <a:solidFill>
                  <a:schemeClr val="accent1"/>
                </a:solidFill>
              </a:rPr>
              <a:t> </a:t>
            </a:r>
            <a:r>
              <a:rPr lang="ko-KR" altLang="en-US" sz="2800" dirty="0" smtClean="0"/>
              <a:t>질서와 일관성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존 코 터</a:t>
            </a:r>
            <a:r>
              <a:rPr lang="en-US" altLang="ko-KR" sz="2800" dirty="0" smtClean="0"/>
              <a:t>) </a:t>
            </a:r>
            <a:r>
              <a:rPr lang="en-US" altLang="ko-KR" sz="1800" dirty="0" smtClean="0"/>
              <a:t>*</a:t>
            </a:r>
            <a:r>
              <a:rPr lang="ko-KR" altLang="en-US" sz="1800" dirty="0" smtClean="0"/>
              <a:t>마음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제도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시스템</a:t>
            </a:r>
            <a:endParaRPr lang="en-US" altLang="ko-KR" sz="1800" dirty="0" smtClean="0">
              <a:solidFill>
                <a:schemeClr val="accent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                   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올바른 일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일을 올바르게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워 </a:t>
            </a:r>
            <a:r>
              <a:rPr lang="ko-KR" altLang="en-US" sz="2800" dirty="0" err="1" smtClean="0"/>
              <a:t>런</a:t>
            </a:r>
            <a:r>
              <a:rPr lang="ko-KR" altLang="en-US" sz="2800" dirty="0" smtClean="0"/>
              <a:t> 베니스</a:t>
            </a:r>
            <a:r>
              <a:rPr lang="en-US" altLang="ko-KR" sz="2800" dirty="0" smtClean="0"/>
              <a:t>)        </a:t>
            </a:r>
          </a:p>
          <a:p>
            <a:pPr marL="0" indent="0"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                   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다 방향의 영향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단일 방향의 권한</a:t>
            </a:r>
            <a:r>
              <a:rPr lang="en-US" altLang="ko-KR" sz="2800" dirty="0" smtClean="0"/>
              <a:t>   </a:t>
            </a:r>
          </a:p>
          <a:p>
            <a:pPr marL="0" indent="0"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              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     공동목표 개발</a:t>
            </a:r>
            <a:r>
              <a:rPr lang="en-US" altLang="ko-KR" sz="2800" dirty="0" smtClean="0">
                <a:solidFill>
                  <a:schemeClr val="accent1"/>
                </a:solidFill>
              </a:rPr>
              <a:t>:</a:t>
            </a:r>
            <a:r>
              <a:rPr lang="ko-KR" altLang="en-US" sz="2800" dirty="0" smtClean="0"/>
              <a:t> 직무 수행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조 </a:t>
            </a:r>
            <a:r>
              <a:rPr lang="ko-KR" altLang="en-US" sz="2800" dirty="0" err="1" smtClean="0"/>
              <a:t>셉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로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스트</a:t>
            </a:r>
            <a:r>
              <a:rPr lang="en-US" altLang="ko-KR" sz="2800" dirty="0" smtClean="0"/>
              <a:t>)     </a:t>
            </a:r>
          </a:p>
          <a:p>
            <a:pPr marL="0" indent="0">
              <a:buNone/>
            </a:pPr>
            <a:r>
              <a:rPr lang="en-US" altLang="ko-KR" sz="2800" dirty="0" smtClean="0"/>
              <a:t>             </a:t>
            </a:r>
            <a:r>
              <a:rPr lang="en-US" altLang="ko-KR" sz="2800" dirty="0" smtClean="0">
                <a:solidFill>
                  <a:schemeClr val="accent1"/>
                </a:solidFill>
              </a:rPr>
              <a:t>              </a:t>
            </a:r>
            <a:r>
              <a:rPr lang="en-US" altLang="ko-KR" sz="2800" dirty="0" smtClean="0">
                <a:solidFill>
                  <a:srgbClr val="0070C0"/>
                </a:solidFill>
              </a:rPr>
              <a:t> *</a:t>
            </a:r>
            <a:r>
              <a:rPr lang="ko-KR" altLang="en-US" sz="2800" dirty="0" smtClean="0">
                <a:solidFill>
                  <a:srgbClr val="0070C0"/>
                </a:solidFill>
              </a:rPr>
              <a:t>리더십과 관리 결합</a:t>
            </a:r>
            <a:r>
              <a:rPr lang="en-US" altLang="ko-KR" sz="2800" dirty="0" smtClean="0">
                <a:solidFill>
                  <a:srgbClr val="0070C0"/>
                </a:solidFill>
              </a:rPr>
              <a:t>,</a:t>
            </a:r>
            <a:r>
              <a:rPr lang="ko-KR" altLang="en-US" sz="2800" dirty="0" smtClean="0">
                <a:solidFill>
                  <a:srgbClr val="0070C0"/>
                </a:solidFill>
              </a:rPr>
              <a:t>성과 배가</a:t>
            </a:r>
            <a:r>
              <a:rPr lang="en-US" altLang="ko-KR" sz="2800" dirty="0" smtClean="0">
                <a:solidFill>
                  <a:srgbClr val="0070C0"/>
                </a:solidFill>
              </a:rPr>
              <a:t>(</a:t>
            </a:r>
            <a:r>
              <a:rPr lang="ko-KR" altLang="en-US" sz="2800" dirty="0" err="1" smtClean="0">
                <a:solidFill>
                  <a:srgbClr val="0070C0"/>
                </a:solidFill>
              </a:rPr>
              <a:t>게리</a:t>
            </a:r>
            <a:r>
              <a:rPr lang="ko-KR" altLang="en-US" sz="2800" dirty="0" smtClean="0">
                <a:solidFill>
                  <a:srgbClr val="0070C0"/>
                </a:solidFill>
              </a:rPr>
              <a:t> </a:t>
            </a:r>
            <a:r>
              <a:rPr lang="ko-KR" altLang="en-US" sz="2800" dirty="0" err="1" smtClean="0">
                <a:solidFill>
                  <a:srgbClr val="0070C0"/>
                </a:solidFill>
              </a:rPr>
              <a:t>유클</a:t>
            </a:r>
            <a:r>
              <a:rPr lang="en-US" altLang="ko-KR" sz="2800" dirty="0" smtClean="0">
                <a:solidFill>
                  <a:srgbClr val="0070C0"/>
                </a:solidFill>
              </a:rPr>
              <a:t>) </a:t>
            </a:r>
          </a:p>
          <a:p>
            <a:pPr marL="0" indent="0">
              <a:buNone/>
            </a:pPr>
            <a:r>
              <a:rPr lang="en-US" altLang="ko-KR" sz="2800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57224" y="500042"/>
            <a:ext cx="7772400" cy="55212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ko-KR" sz="8000" dirty="0" smtClean="0">
                <a:solidFill>
                  <a:schemeClr val="accent1"/>
                </a:solidFill>
              </a:rPr>
              <a:t>&lt;</a:t>
            </a:r>
            <a:r>
              <a:rPr lang="ko-KR" altLang="en-US" sz="8000" dirty="0" smtClean="0">
                <a:solidFill>
                  <a:schemeClr val="accent1"/>
                </a:solidFill>
              </a:rPr>
              <a:t>강의 핵심</a:t>
            </a:r>
            <a:r>
              <a:rPr lang="en-US" altLang="ko-KR" sz="8000" dirty="0" smtClean="0">
                <a:solidFill>
                  <a:schemeClr val="accent1"/>
                </a:solidFill>
              </a:rPr>
              <a:t>&gt;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5. </a:t>
            </a:r>
            <a:r>
              <a:rPr lang="ko-KR" altLang="en-US" sz="8000" dirty="0" smtClean="0"/>
              <a:t>리더십의 본질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공정</a:t>
            </a:r>
            <a:r>
              <a:rPr lang="en-US" altLang="ko-KR" sz="8000" dirty="0" smtClean="0"/>
              <a:t>(Fairness), </a:t>
            </a:r>
            <a:r>
              <a:rPr lang="ko-KR" altLang="en-US" sz="8000" dirty="0" smtClean="0"/>
              <a:t>적 불균형</a:t>
            </a:r>
            <a:endParaRPr lang="en-US" altLang="ko-KR" sz="8000" dirty="0" smtClean="0"/>
          </a:p>
          <a:p>
            <a:pPr>
              <a:buNone/>
              <a:defRPr/>
            </a:pPr>
            <a:r>
              <a:rPr lang="en-US" altLang="ko-KR" sz="8000" dirty="0" smtClean="0"/>
              <a:t>  6. </a:t>
            </a:r>
            <a:r>
              <a:rPr lang="ko-KR" altLang="en-US" sz="8000" dirty="0" smtClean="0"/>
              <a:t>리더십과 갈등</a:t>
            </a:r>
            <a:r>
              <a:rPr lang="en-US" altLang="ko-KR" sz="8000" dirty="0" smtClean="0"/>
              <a:t>:</a:t>
            </a:r>
            <a:r>
              <a:rPr lang="ko-KR" altLang="en-US" sz="8000" dirty="0" smtClean="0"/>
              <a:t> 변화</a:t>
            </a:r>
            <a:r>
              <a:rPr lang="en-US" altLang="ko-KR" sz="8000" dirty="0" smtClean="0"/>
              <a:t>=</a:t>
            </a:r>
            <a:r>
              <a:rPr lang="ko-KR" altLang="en-US" sz="8000" dirty="0" smtClean="0">
                <a:solidFill>
                  <a:srgbClr val="0070C0"/>
                </a:solidFill>
              </a:rPr>
              <a:t>추종자</a:t>
            </a:r>
            <a:r>
              <a:rPr lang="en-US" altLang="ko-KR" sz="8000" dirty="0" smtClean="0">
                <a:solidFill>
                  <a:srgbClr val="0070C0"/>
                </a:solidFill>
              </a:rPr>
              <a:t>/</a:t>
            </a:r>
            <a:r>
              <a:rPr lang="ko-KR" altLang="en-US" sz="8000" dirty="0" smtClean="0">
                <a:solidFill>
                  <a:srgbClr val="0070C0"/>
                </a:solidFill>
              </a:rPr>
              <a:t>반대자</a:t>
            </a:r>
            <a:r>
              <a:rPr lang="en-US" altLang="ko-KR" sz="8000" dirty="0" smtClean="0">
                <a:solidFill>
                  <a:srgbClr val="0070C0"/>
                </a:solidFill>
              </a:rPr>
              <a:t>, </a:t>
            </a:r>
            <a:r>
              <a:rPr lang="ko-KR" altLang="en-US" sz="8000" dirty="0" smtClean="0">
                <a:solidFill>
                  <a:srgbClr val="0070C0"/>
                </a:solidFill>
              </a:rPr>
              <a:t>갈등존재</a:t>
            </a:r>
            <a:endParaRPr lang="en-US" altLang="ko-KR" sz="8000" dirty="0" smtClean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sz="8000" dirty="0" smtClean="0"/>
              <a:t>       *</a:t>
            </a:r>
            <a:r>
              <a:rPr lang="ko-KR" altLang="en-US" sz="8000" dirty="0" smtClean="0"/>
              <a:t>트로이 전쟁과 </a:t>
            </a:r>
            <a:r>
              <a:rPr lang="ko-KR" altLang="en-US" sz="8000" dirty="0" err="1" smtClean="0"/>
              <a:t>알렉산더</a:t>
            </a:r>
            <a:r>
              <a:rPr lang="ko-KR" altLang="en-US" sz="8000" dirty="0" smtClean="0"/>
              <a:t> 전쟁 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7. </a:t>
            </a:r>
            <a:r>
              <a:rPr lang="ko-KR" altLang="en-US" sz="8000" dirty="0" smtClean="0"/>
              <a:t>리더십 발휘</a:t>
            </a:r>
            <a:r>
              <a:rPr lang="en-US" altLang="ko-KR" sz="8000" dirty="0" smtClean="0"/>
              <a:t>: </a:t>
            </a:r>
            <a:r>
              <a:rPr lang="ko-KR" altLang="en-US" sz="8000" dirty="0" err="1" smtClean="0"/>
              <a:t>에토스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로고스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파토스</a:t>
            </a:r>
            <a:endParaRPr lang="en-US" altLang="ko-KR" sz="8000" dirty="0" smtClean="0">
              <a:solidFill>
                <a:schemeClr val="accent1"/>
              </a:solidFill>
            </a:endParaRPr>
          </a:p>
          <a:p>
            <a:pPr>
              <a:buNone/>
              <a:defRPr/>
            </a:pPr>
            <a:r>
              <a:rPr lang="en-US" altLang="ko-KR" sz="8000" dirty="0">
                <a:solidFill>
                  <a:schemeClr val="accent1"/>
                </a:solidFill>
              </a:rPr>
              <a:t> </a:t>
            </a:r>
            <a:r>
              <a:rPr lang="en-US" altLang="ko-KR" sz="8000" dirty="0" smtClean="0"/>
              <a:t> 8.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동기부여이론</a:t>
            </a:r>
            <a:r>
              <a:rPr lang="en-US" altLang="ko-KR" sz="8000" dirty="0"/>
              <a:t>(Motivation Theories</a:t>
            </a:r>
            <a:r>
              <a:rPr lang="en-US" altLang="ko-KR" sz="8000" dirty="0" smtClean="0"/>
              <a:t>):</a:t>
            </a:r>
            <a:r>
              <a:rPr lang="ko-KR" altLang="en-US" sz="8000" dirty="0" smtClean="0">
                <a:solidFill>
                  <a:srgbClr val="0070C0"/>
                </a:solidFill>
              </a:rPr>
              <a:t>최선</a:t>
            </a:r>
            <a:r>
              <a:rPr lang="en-US" altLang="ko-KR" sz="8000" dirty="0">
                <a:solidFill>
                  <a:srgbClr val="0070C0"/>
                </a:solidFill>
              </a:rPr>
              <a:t>,</a:t>
            </a:r>
            <a:r>
              <a:rPr lang="ko-KR" altLang="en-US" sz="8000" dirty="0">
                <a:solidFill>
                  <a:srgbClr val="0070C0"/>
                </a:solidFill>
              </a:rPr>
              <a:t>열정</a:t>
            </a:r>
            <a:r>
              <a:rPr lang="en-US" altLang="ko-KR" sz="8000" dirty="0">
                <a:solidFill>
                  <a:srgbClr val="0070C0"/>
                </a:solidFill>
              </a:rPr>
              <a:t>,</a:t>
            </a:r>
            <a:r>
              <a:rPr lang="ko-KR" altLang="en-US" sz="8000" dirty="0" smtClean="0">
                <a:solidFill>
                  <a:srgbClr val="0070C0"/>
                </a:solidFill>
              </a:rPr>
              <a:t>의지</a:t>
            </a:r>
            <a:endParaRPr lang="en-US" altLang="ko-KR" sz="8000" dirty="0" smtClean="0">
              <a:solidFill>
                <a:srgbClr val="0070C0"/>
              </a:solidFill>
            </a:endParaRPr>
          </a:p>
          <a:p>
            <a:pPr>
              <a:buNone/>
              <a:defRPr/>
            </a:pPr>
            <a:r>
              <a:rPr lang="en-US" altLang="ko-KR" sz="8000" dirty="0" smtClean="0">
                <a:solidFill>
                  <a:srgbClr val="0070C0"/>
                </a:solidFill>
              </a:rPr>
              <a:t>      (</a:t>
            </a:r>
            <a:r>
              <a:rPr lang="ko-KR" altLang="en-US" sz="8000" dirty="0" smtClean="0">
                <a:solidFill>
                  <a:srgbClr val="0070C0"/>
                </a:solidFill>
              </a:rPr>
              <a:t>성과</a:t>
            </a:r>
            <a:r>
              <a:rPr lang="en-US" altLang="ko-KR" sz="8000" dirty="0" smtClean="0">
                <a:solidFill>
                  <a:srgbClr val="0070C0"/>
                </a:solidFill>
              </a:rPr>
              <a:t>=</a:t>
            </a:r>
            <a:r>
              <a:rPr lang="ko-KR" altLang="en-US" sz="8000" dirty="0" smtClean="0">
                <a:solidFill>
                  <a:srgbClr val="0070C0"/>
                </a:solidFill>
              </a:rPr>
              <a:t> 만족</a:t>
            </a:r>
            <a:r>
              <a:rPr lang="en-US" altLang="ko-KR" sz="8000" dirty="0" smtClean="0">
                <a:solidFill>
                  <a:srgbClr val="0070C0"/>
                </a:solidFill>
              </a:rPr>
              <a:t>)</a:t>
            </a:r>
            <a:endParaRPr lang="en-US" altLang="ko-KR" sz="8000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sz="8000" dirty="0"/>
              <a:t>   </a:t>
            </a:r>
            <a:r>
              <a:rPr lang="en-US" altLang="ko-KR" sz="8000" dirty="0" smtClean="0"/>
              <a:t>  -</a:t>
            </a:r>
            <a:r>
              <a:rPr lang="ko-KR" altLang="en-US" sz="8000" dirty="0"/>
              <a:t>내용이론</a:t>
            </a:r>
            <a:r>
              <a:rPr lang="en-US" altLang="ko-KR" sz="8000" dirty="0"/>
              <a:t>(Content </a:t>
            </a:r>
            <a:r>
              <a:rPr lang="en-US" altLang="ko-KR" sz="8000" dirty="0" smtClean="0"/>
              <a:t>Theory):</a:t>
            </a:r>
            <a:r>
              <a:rPr lang="en-US" altLang="ko-KR" sz="8000" dirty="0" smtClean="0">
                <a:solidFill>
                  <a:srgbClr val="0070C0"/>
                </a:solidFill>
              </a:rPr>
              <a:t>Maslow </a:t>
            </a:r>
            <a:r>
              <a:rPr lang="ko-KR" altLang="en-US" sz="8000" dirty="0" smtClean="0">
                <a:solidFill>
                  <a:srgbClr val="0070C0"/>
                </a:solidFill>
              </a:rPr>
              <a:t>욕구단계론</a:t>
            </a:r>
            <a:r>
              <a:rPr lang="en-US" altLang="ko-KR" sz="8000" dirty="0" smtClean="0">
                <a:solidFill>
                  <a:srgbClr val="0070C0"/>
                </a:solidFill>
              </a:rPr>
              <a:t>,</a:t>
            </a:r>
          </a:p>
          <a:p>
            <a:pPr marL="0" indent="0">
              <a:buNone/>
              <a:defRPr/>
            </a:pPr>
            <a:r>
              <a:rPr lang="en-US" altLang="ko-KR" sz="8000" dirty="0" smtClean="0">
                <a:solidFill>
                  <a:srgbClr val="0070C0"/>
                </a:solidFill>
              </a:rPr>
              <a:t>       Herzberg </a:t>
            </a:r>
            <a:r>
              <a:rPr lang="en-US" altLang="ko-KR" sz="8000" dirty="0">
                <a:solidFill>
                  <a:srgbClr val="0070C0"/>
                </a:solidFill>
              </a:rPr>
              <a:t>2</a:t>
            </a:r>
            <a:r>
              <a:rPr lang="ko-KR" altLang="en-US" sz="8000" dirty="0" smtClean="0">
                <a:solidFill>
                  <a:srgbClr val="0070C0"/>
                </a:solidFill>
              </a:rPr>
              <a:t>요인이론</a:t>
            </a:r>
            <a:r>
              <a:rPr lang="ko-KR" altLang="en-US" sz="8000" dirty="0" smtClean="0">
                <a:solidFill>
                  <a:schemeClr val="accent1"/>
                </a:solidFill>
              </a:rPr>
              <a:t> 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8000" dirty="0"/>
              <a:t>   </a:t>
            </a:r>
            <a:r>
              <a:rPr lang="en-US" altLang="ko-KR" sz="8000" dirty="0" smtClean="0"/>
              <a:t>  -</a:t>
            </a:r>
            <a:r>
              <a:rPr lang="ko-KR" altLang="en-US" sz="8000" dirty="0"/>
              <a:t>과정이론</a:t>
            </a:r>
            <a:r>
              <a:rPr lang="en-US" altLang="ko-KR" sz="8000" dirty="0"/>
              <a:t>(Process Theory</a:t>
            </a:r>
            <a:r>
              <a:rPr lang="en-US" altLang="ko-KR" sz="8000" dirty="0" smtClean="0"/>
              <a:t>)</a:t>
            </a:r>
            <a:r>
              <a:rPr lang="en-US" altLang="ko-KR" sz="8000" dirty="0">
                <a:solidFill>
                  <a:srgbClr val="0070C0"/>
                </a:solidFill>
              </a:rPr>
              <a:t>:</a:t>
            </a:r>
            <a:r>
              <a:rPr lang="ko-KR" altLang="en-US" sz="8000" dirty="0" smtClean="0">
                <a:solidFill>
                  <a:srgbClr val="0070C0"/>
                </a:solidFill>
              </a:rPr>
              <a:t>목표설정이론</a:t>
            </a:r>
            <a:r>
              <a:rPr lang="en-US" altLang="ko-KR" sz="8000" dirty="0" smtClean="0">
                <a:solidFill>
                  <a:srgbClr val="0070C0"/>
                </a:solidFill>
              </a:rPr>
              <a:t>,</a:t>
            </a:r>
            <a:r>
              <a:rPr lang="ko-KR" altLang="en-US" sz="8000" dirty="0" smtClean="0">
                <a:solidFill>
                  <a:srgbClr val="0070C0"/>
                </a:solidFill>
              </a:rPr>
              <a:t>공정성이론</a:t>
            </a:r>
            <a:r>
              <a:rPr lang="en-US" altLang="ko-KR" sz="8000" dirty="0" smtClean="0">
                <a:solidFill>
                  <a:srgbClr val="0070C0"/>
                </a:solidFill>
              </a:rPr>
              <a:t>,</a:t>
            </a:r>
          </a:p>
          <a:p>
            <a:pPr marL="0" indent="0">
              <a:buNone/>
              <a:defRPr/>
            </a:pPr>
            <a:r>
              <a:rPr lang="en-US" altLang="ko-KR" sz="8000" dirty="0" smtClean="0">
                <a:solidFill>
                  <a:srgbClr val="0070C0"/>
                </a:solidFill>
              </a:rPr>
              <a:t>       </a:t>
            </a:r>
            <a:r>
              <a:rPr lang="ko-KR" altLang="en-US" sz="8000" dirty="0" smtClean="0">
                <a:solidFill>
                  <a:srgbClr val="0070C0"/>
                </a:solidFill>
              </a:rPr>
              <a:t>기대</a:t>
            </a:r>
            <a:r>
              <a:rPr lang="en-US" altLang="ko-KR" sz="8000" dirty="0" smtClean="0">
                <a:solidFill>
                  <a:srgbClr val="0070C0"/>
                </a:solidFill>
              </a:rPr>
              <a:t> </a:t>
            </a:r>
            <a:r>
              <a:rPr lang="ko-KR" altLang="en-US" sz="8000" dirty="0" smtClean="0">
                <a:solidFill>
                  <a:srgbClr val="0070C0"/>
                </a:solidFill>
              </a:rPr>
              <a:t>이론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9 .</a:t>
            </a:r>
            <a:r>
              <a:rPr lang="ko-KR" altLang="en-US" sz="8000" dirty="0" smtClean="0"/>
              <a:t>리더십의 궁극적 목적</a:t>
            </a:r>
            <a:r>
              <a:rPr lang="en-US" altLang="ko-KR" sz="8000" dirty="0" smtClean="0"/>
              <a:t>: </a:t>
            </a:r>
            <a:r>
              <a:rPr lang="ko-KR" altLang="en-US" sz="8000" dirty="0" smtClean="0">
                <a:solidFill>
                  <a:srgbClr val="0070C0"/>
                </a:solidFill>
              </a:rPr>
              <a:t>행복제공 </a:t>
            </a:r>
            <a:r>
              <a:rPr lang="ko-KR" altLang="en-US" sz="8000" dirty="0" smtClean="0"/>
              <a:t>  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   -Francis Hutcheson, John Locke, Thomas Jefferson, </a:t>
            </a:r>
          </a:p>
          <a:p>
            <a:pPr marL="0" indent="0">
              <a:buNone/>
              <a:defRPr/>
            </a:pPr>
            <a:r>
              <a:rPr lang="en-US" altLang="ko-KR" sz="8000" dirty="0" smtClean="0"/>
              <a:t>      </a:t>
            </a:r>
            <a:r>
              <a:rPr lang="ko-KR" altLang="en-US" sz="8000" dirty="0" smtClean="0"/>
              <a:t>톨스토이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칼 </a:t>
            </a:r>
            <a:r>
              <a:rPr lang="ko-KR" altLang="en-US" sz="8000" dirty="0" err="1" smtClean="0"/>
              <a:t>힐티</a:t>
            </a:r>
            <a:r>
              <a:rPr lang="ko-KR" altLang="en-US" sz="8000" dirty="0" smtClean="0"/>
              <a:t> </a:t>
            </a:r>
            <a:endParaRPr lang="en-US" altLang="ko-KR" sz="8000" dirty="0"/>
          </a:p>
          <a:p>
            <a:pPr>
              <a:buNone/>
              <a:defRPr/>
            </a:pPr>
            <a:r>
              <a:rPr lang="en-US" altLang="ko-KR" sz="8000" dirty="0" smtClean="0"/>
              <a:t> 10.</a:t>
            </a:r>
            <a:r>
              <a:rPr lang="ko-KR" altLang="en-US" sz="8000" dirty="0" smtClean="0"/>
              <a:t>리더십의 </a:t>
            </a:r>
            <a:r>
              <a:rPr lang="ko-KR" altLang="en-US" sz="8000" dirty="0"/>
              <a:t>평가</a:t>
            </a:r>
            <a:r>
              <a:rPr lang="en-US" altLang="ko-KR" sz="8000" dirty="0"/>
              <a:t>: </a:t>
            </a:r>
            <a:r>
              <a:rPr lang="ko-KR" altLang="en-US" sz="8000" dirty="0" smtClean="0">
                <a:solidFill>
                  <a:srgbClr val="0070C0"/>
                </a:solidFill>
              </a:rPr>
              <a:t>비전 </a:t>
            </a:r>
            <a:endParaRPr lang="en-US" altLang="ko-KR" sz="8000" dirty="0" smtClean="0">
              <a:solidFill>
                <a:srgbClr val="0070C0"/>
              </a:solidFill>
            </a:endParaRPr>
          </a:p>
          <a:p>
            <a:pPr>
              <a:buNone/>
              <a:defRPr/>
            </a:pPr>
            <a:r>
              <a:rPr lang="en-US" altLang="ko-KR" sz="8000" dirty="0">
                <a:solidFill>
                  <a:srgbClr val="0070C0"/>
                </a:solidFill>
              </a:rPr>
              <a:t> </a:t>
            </a:r>
            <a:r>
              <a:rPr lang="en-US" altLang="ko-KR" sz="8000" dirty="0" smtClean="0">
                <a:solidFill>
                  <a:srgbClr val="0070C0"/>
                </a:solidFill>
              </a:rPr>
              <a:t>11.</a:t>
            </a:r>
            <a:r>
              <a:rPr lang="ko-KR" altLang="en-US" sz="8000" dirty="0" smtClean="0">
                <a:solidFill>
                  <a:srgbClr val="0070C0"/>
                </a:solidFill>
              </a:rPr>
              <a:t>집단리더십의  중요성</a:t>
            </a:r>
            <a:endParaRPr lang="en-US" altLang="ko-KR" sz="8000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sz="8000" dirty="0" smtClean="0">
                <a:solidFill>
                  <a:schemeClr val="accent1"/>
                </a:solidFill>
              </a:rPr>
              <a:t>   *</a:t>
            </a:r>
            <a:r>
              <a:rPr lang="ko-KR" altLang="en-US" sz="8000" dirty="0">
                <a:solidFill>
                  <a:schemeClr val="accent1"/>
                </a:solidFill>
              </a:rPr>
              <a:t>리더십의 학문적 위상</a:t>
            </a:r>
            <a:r>
              <a:rPr lang="en-US" altLang="ko-KR" sz="8000" dirty="0" smtClean="0">
                <a:solidFill>
                  <a:schemeClr val="accent1"/>
                </a:solidFill>
              </a:rPr>
              <a:t>: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정치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경제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경영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사회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역사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철학</a:t>
            </a:r>
            <a:r>
              <a:rPr lang="en-US" altLang="ko-KR" sz="8000" dirty="0" smtClean="0">
                <a:solidFill>
                  <a:schemeClr val="accent1"/>
                </a:solidFill>
              </a:rPr>
              <a:t>,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심리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>
              <a:buNone/>
              <a:defRPr/>
            </a:pPr>
            <a:endParaRPr lang="ko-KR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3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u="sng" dirty="0" smtClean="0"/>
              <a:t>1. </a:t>
            </a:r>
            <a:r>
              <a:rPr lang="ko-KR" altLang="en-US" sz="2800" b="1" u="sng" dirty="0" smtClean="0"/>
              <a:t>리더십  정의 </a:t>
            </a:r>
            <a:r>
              <a:rPr lang="en-US" altLang="ko-KR" sz="2800" b="1" dirty="0" smtClean="0"/>
              <a:t>: </a:t>
            </a:r>
            <a:r>
              <a:rPr lang="ko-KR" altLang="en-US" sz="2800" dirty="0" smtClean="0"/>
              <a:t>사람의 마음을 움직이는 힘 </a:t>
            </a:r>
            <a:br>
              <a:rPr lang="ko-KR" altLang="en-US" sz="2800" dirty="0" smtClean="0"/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b="1" dirty="0" smtClean="0"/>
              <a:t> * 리더십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조직 리더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에 열광하는 이유</a:t>
            </a:r>
            <a:r>
              <a:rPr lang="ko-KR" altLang="en-US" dirty="0" smtClean="0"/>
              <a:t> </a:t>
            </a:r>
          </a:p>
          <a:p>
            <a:pPr marL="514350" indent="-51435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1.  </a:t>
            </a:r>
            <a:r>
              <a:rPr lang="ko-KR" altLang="en-US" dirty="0" smtClean="0"/>
              <a:t>폭력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저항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 </a:t>
            </a:r>
            <a:r>
              <a:rPr lang="en-US" altLang="ko-KR" dirty="0" smtClean="0"/>
              <a:t>2.  </a:t>
            </a:r>
            <a:r>
              <a:rPr lang="ko-KR" altLang="en-US" dirty="0" smtClean="0"/>
              <a:t>법과 규정</a:t>
            </a:r>
            <a:r>
              <a:rPr lang="en-US" altLang="ko-KR" dirty="0" smtClean="0"/>
              <a:t>:  </a:t>
            </a:r>
            <a:r>
              <a:rPr lang="ko-KR" altLang="en-US" dirty="0" smtClean="0"/>
              <a:t>현상유지 </a:t>
            </a:r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3.  </a:t>
            </a:r>
            <a:r>
              <a:rPr lang="ko-KR" altLang="en-US" dirty="0" smtClean="0"/>
              <a:t>리더십</a:t>
            </a:r>
            <a:r>
              <a:rPr lang="en-US" altLang="ko-KR" dirty="0" smtClean="0"/>
              <a:t>:  </a:t>
            </a:r>
            <a:r>
              <a:rPr lang="ko-KR" altLang="en-US" dirty="0" smtClean="0"/>
              <a:t>꿈과 희망 제공</a:t>
            </a:r>
            <a:r>
              <a:rPr lang="en-US" altLang="ko-KR" dirty="0" smtClean="0"/>
              <a:t>-</a:t>
            </a:r>
            <a:r>
              <a:rPr lang="ko-KR" altLang="en-US" dirty="0" smtClean="0"/>
              <a:t>열광 </a:t>
            </a:r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en-US" altLang="ko-KR" dirty="0" smtClean="0"/>
              <a:t>1)  </a:t>
            </a:r>
            <a:r>
              <a:rPr lang="ko-KR" altLang="en-US" dirty="0" smtClean="0"/>
              <a:t>리더십이 무엇인가</a:t>
            </a:r>
            <a:r>
              <a:rPr lang="en-US" altLang="ko-KR" dirty="0" smtClean="0"/>
              <a:t>?  </a:t>
            </a:r>
            <a:r>
              <a:rPr lang="ko-KR" altLang="en-US" dirty="0" smtClean="0"/>
              <a:t>구성원의 마음을 </a:t>
            </a:r>
            <a:r>
              <a:rPr lang="ko-KR" altLang="en-US" dirty="0" err="1" smtClean="0"/>
              <a:t>움직</a:t>
            </a:r>
            <a:r>
              <a:rPr lang="ko-KR" altLang="en-US" dirty="0" smtClean="0"/>
              <a:t>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</a:t>
            </a:r>
            <a:r>
              <a:rPr lang="ko-KR" altLang="en-US" dirty="0" smtClean="0"/>
              <a:t>이는 힘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기술이  아니다</a:t>
            </a:r>
            <a:r>
              <a:rPr lang="en-US" altLang="ko-KR" dirty="0" smtClean="0"/>
              <a:t>) </a:t>
            </a:r>
          </a:p>
          <a:p>
            <a:pPr>
              <a:buNone/>
            </a:pPr>
            <a:r>
              <a:rPr lang="en-US" altLang="ko-KR" dirty="0" smtClean="0"/>
              <a:t>    2) </a:t>
            </a:r>
            <a:r>
              <a:rPr lang="ko-KR" altLang="en-US" dirty="0" smtClean="0"/>
              <a:t>인간의 마음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인기영합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진정성과 상반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진정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성은 진정한 리더십</a:t>
            </a:r>
            <a:r>
              <a:rPr lang="en-US" altLang="ko-KR" dirty="0" smtClean="0"/>
              <a:t>)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255096"/>
          </a:xfrm>
        </p:spPr>
        <p:txBody>
          <a:bodyPr rtlCol="0"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8000" dirty="0" smtClean="0">
                <a:solidFill>
                  <a:schemeClr val="accent1"/>
                </a:solidFill>
              </a:rPr>
              <a:t>리더십 개념</a:t>
            </a:r>
            <a:r>
              <a:rPr lang="en-US" altLang="ko-KR" sz="8000" dirty="0" smtClean="0">
                <a:solidFill>
                  <a:schemeClr val="accent1"/>
                </a:solidFill>
              </a:rPr>
              <a:t>(</a:t>
            </a:r>
            <a:r>
              <a:rPr lang="ko-KR" altLang="en-US" sz="8000" dirty="0" smtClean="0">
                <a:solidFill>
                  <a:schemeClr val="accent1"/>
                </a:solidFill>
              </a:rPr>
              <a:t>학자들의 견해</a:t>
            </a:r>
            <a:r>
              <a:rPr lang="en-US" altLang="ko-KR" sz="8000" dirty="0" smtClean="0">
                <a:solidFill>
                  <a:schemeClr val="accent1"/>
                </a:solidFill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8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>
                <a:solidFill>
                  <a:srgbClr val="0070C0"/>
                </a:solidFill>
              </a:rPr>
              <a:t> </a:t>
            </a:r>
            <a:r>
              <a:rPr lang="en-US" altLang="ko-KR" sz="8000" dirty="0" smtClean="0">
                <a:solidFill>
                  <a:srgbClr val="0070C0"/>
                </a:solidFill>
              </a:rPr>
              <a:t>    </a:t>
            </a:r>
            <a:r>
              <a:rPr lang="ko-KR" altLang="en-US" sz="8000" dirty="0" smtClean="0">
                <a:solidFill>
                  <a:srgbClr val="0070C0"/>
                </a:solidFill>
              </a:rPr>
              <a:t>리더십이란 일정한 상황에서 목표달성을 위해 개인이나 </a:t>
            </a:r>
            <a:endParaRPr lang="en-US" altLang="ko-KR" sz="8000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 smtClean="0">
                <a:solidFill>
                  <a:srgbClr val="0070C0"/>
                </a:solidFill>
              </a:rPr>
              <a:t>    </a:t>
            </a:r>
            <a:r>
              <a:rPr lang="ko-KR" altLang="en-US" sz="8000" dirty="0" smtClean="0">
                <a:solidFill>
                  <a:srgbClr val="0070C0"/>
                </a:solidFill>
              </a:rPr>
              <a:t>집단의 행위에 영향을 행사하는 과정</a:t>
            </a:r>
            <a:r>
              <a:rPr lang="en-US" altLang="ko-KR" sz="8000" dirty="0" smtClean="0">
                <a:solidFill>
                  <a:srgbClr val="0070C0"/>
                </a:solidFill>
              </a:rPr>
              <a:t>.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>
                <a:solidFill>
                  <a:schemeClr val="accent1"/>
                </a:solidFill>
              </a:rPr>
              <a:t> </a:t>
            </a:r>
            <a:r>
              <a:rPr lang="en-US" altLang="ko-KR" sz="8000" dirty="0" smtClean="0">
                <a:solidFill>
                  <a:schemeClr val="accent1"/>
                </a:solidFill>
              </a:rPr>
              <a:t>   </a:t>
            </a:r>
            <a:r>
              <a:rPr lang="en-US" altLang="ko-KR" sz="8000" dirty="0" smtClean="0"/>
              <a:t>* </a:t>
            </a:r>
            <a:r>
              <a:rPr lang="ko-KR" altLang="en-US" sz="8000" dirty="0" smtClean="0"/>
              <a:t>권력과 </a:t>
            </a:r>
            <a:r>
              <a:rPr lang="ko-KR" altLang="en-US" sz="8000" dirty="0"/>
              <a:t>영향력</a:t>
            </a:r>
            <a:r>
              <a:rPr lang="en-US" altLang="ko-KR" sz="8000" dirty="0"/>
              <a:t>  </a:t>
            </a:r>
            <a:r>
              <a:rPr lang="en-US" altLang="ko-KR" sz="8000" dirty="0" smtClean="0"/>
              <a:t>* Leadership</a:t>
            </a:r>
            <a:r>
              <a:rPr lang="en-US" altLang="ko-KR" sz="8000" dirty="0"/>
              <a:t>, Fellowship, Partnership, </a:t>
            </a:r>
            <a:r>
              <a:rPr lang="en-US" altLang="ko-KR" sz="8000" dirty="0" smtClean="0"/>
              <a:t>         </a:t>
            </a:r>
          </a:p>
          <a:p>
            <a:pPr marL="0" indent="0">
              <a:buNone/>
              <a:defRPr/>
            </a:pPr>
            <a:r>
              <a:rPr lang="en-US" altLang="ko-KR" sz="8000" dirty="0" smtClean="0"/>
              <a:t>                               Membership</a:t>
            </a:r>
            <a:endParaRPr lang="en-US" altLang="ko-KR" sz="8000" dirty="0"/>
          </a:p>
          <a:p>
            <a:pPr marL="0" indent="0">
              <a:buNone/>
              <a:defRPr/>
            </a:pPr>
            <a:r>
              <a:rPr lang="en-US" altLang="ko-KR" sz="8000" dirty="0" smtClean="0"/>
              <a:t>    * </a:t>
            </a:r>
            <a:r>
              <a:rPr lang="ko-KR" altLang="en-US" sz="8000" dirty="0" smtClean="0"/>
              <a:t>리더십의 </a:t>
            </a:r>
            <a:r>
              <a:rPr lang="ko-KR" altLang="en-US" sz="8000" dirty="0"/>
              <a:t>구성요소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리더</a:t>
            </a:r>
            <a:r>
              <a:rPr lang="en-US" altLang="ko-KR" sz="8000" dirty="0"/>
              <a:t>,</a:t>
            </a:r>
            <a:r>
              <a:rPr lang="ko-KR" altLang="en-US" sz="8000" dirty="0"/>
              <a:t>구성원</a:t>
            </a:r>
            <a:r>
              <a:rPr lang="en-US" altLang="ko-KR" sz="8000" dirty="0"/>
              <a:t>,</a:t>
            </a:r>
            <a:r>
              <a:rPr lang="ko-KR" altLang="en-US" sz="8000" dirty="0"/>
              <a:t>상황 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</a:t>
            </a:r>
            <a:endParaRPr lang="en-US" altLang="ko-KR" sz="8000" dirty="0"/>
          </a:p>
          <a:p>
            <a:pPr>
              <a:buNone/>
              <a:defRPr/>
            </a:pPr>
            <a:r>
              <a:rPr lang="en-US" altLang="ko-KR" sz="8000" dirty="0" smtClean="0"/>
              <a:t>    </a:t>
            </a:r>
            <a:r>
              <a:rPr lang="en-US" altLang="ko-KR" sz="8000" dirty="0" smtClean="0">
                <a:solidFill>
                  <a:schemeClr val="accent1"/>
                </a:solidFill>
              </a:rPr>
              <a:t>* </a:t>
            </a:r>
            <a:r>
              <a:rPr lang="ko-KR" altLang="en-US" sz="8000" dirty="0" smtClean="0">
                <a:solidFill>
                  <a:schemeClr val="accent1"/>
                </a:solidFill>
              </a:rPr>
              <a:t>리더십이란</a:t>
            </a:r>
            <a:r>
              <a:rPr lang="en-US" altLang="ko-KR" sz="8000" dirty="0" smtClean="0">
                <a:solidFill>
                  <a:schemeClr val="accent1"/>
                </a:solidFill>
              </a:rPr>
              <a:t> </a:t>
            </a:r>
            <a:r>
              <a:rPr lang="ko-KR" altLang="en-US" sz="8000" dirty="0">
                <a:solidFill>
                  <a:schemeClr val="accent1"/>
                </a:solidFill>
              </a:rPr>
              <a:t>사람의 마음을 움직이는 힘</a:t>
            </a:r>
            <a:r>
              <a:rPr lang="en-US" altLang="ko-KR" sz="8000" dirty="0">
                <a:solidFill>
                  <a:schemeClr val="accent1"/>
                </a:solidFill>
              </a:rPr>
              <a:t>(Power)</a:t>
            </a:r>
            <a:r>
              <a:rPr lang="ko-KR" altLang="en-US" sz="8000" dirty="0">
                <a:solidFill>
                  <a:schemeClr val="accent1"/>
                </a:solidFill>
              </a:rPr>
              <a:t>이다</a:t>
            </a:r>
            <a:r>
              <a:rPr lang="en-US" altLang="ko-KR" sz="8000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  <a:defRPr/>
            </a:pP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8000" dirty="0"/>
              <a:t>    </a:t>
            </a:r>
            <a:r>
              <a:rPr lang="en-US" altLang="ko-KR" sz="8000" dirty="0" smtClean="0"/>
              <a:t> </a:t>
            </a:r>
            <a:r>
              <a:rPr lang="ko-KR" altLang="en-US" sz="8000" dirty="0" smtClean="0"/>
              <a:t>리더십이란 </a:t>
            </a:r>
            <a:r>
              <a:rPr lang="ko-KR" altLang="en-US" sz="8000" dirty="0"/>
              <a:t>부하들로 하여금 불가능한 일을 </a:t>
            </a:r>
            <a:r>
              <a:rPr lang="ko-KR" altLang="en-US" sz="8000" dirty="0" smtClean="0"/>
              <a:t>가능하게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  </a:t>
            </a:r>
            <a:r>
              <a:rPr lang="ko-KR" altLang="en-US" sz="8000" dirty="0" smtClean="0"/>
              <a:t>만드는 기술이다</a:t>
            </a:r>
            <a:r>
              <a:rPr lang="en-US" altLang="ko-KR" sz="8000" dirty="0"/>
              <a:t>.(</a:t>
            </a:r>
            <a:r>
              <a:rPr lang="ko-KR" altLang="en-US" sz="8000" dirty="0" err="1" smtClean="0"/>
              <a:t>패튼</a:t>
            </a:r>
            <a:r>
              <a:rPr lang="en-US" altLang="ko-KR" sz="800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8000" dirty="0"/>
              <a:t> </a:t>
            </a:r>
            <a:r>
              <a:rPr lang="en-US" altLang="ko-KR" sz="8000" dirty="0" smtClean="0"/>
              <a:t>    </a:t>
            </a:r>
            <a:r>
              <a:rPr lang="ko-KR" altLang="en-US" sz="8000" dirty="0" smtClean="0"/>
              <a:t>나보다 영리한 사람을 곁에 둘 줄 아는 사람 여기에 잠들다</a:t>
            </a: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 smtClean="0"/>
              <a:t>     (</a:t>
            </a:r>
            <a:r>
              <a:rPr lang="ko-KR" altLang="en-US" sz="8000" dirty="0" smtClean="0"/>
              <a:t>데일 </a:t>
            </a:r>
            <a:r>
              <a:rPr lang="ko-KR" altLang="en-US" sz="8000" dirty="0" err="1" smtClean="0"/>
              <a:t>카네기</a:t>
            </a:r>
            <a:r>
              <a:rPr lang="en-US" altLang="ko-KR" sz="800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8000" dirty="0" smtClean="0">
                <a:solidFill>
                  <a:srgbClr val="0070C0"/>
                </a:solidFill>
              </a:rPr>
              <a:t>    *</a:t>
            </a:r>
            <a:r>
              <a:rPr lang="ko-KR" altLang="en-US" sz="8000" dirty="0">
                <a:solidFill>
                  <a:srgbClr val="0070C0"/>
                </a:solidFill>
              </a:rPr>
              <a:t>리더십과 </a:t>
            </a:r>
            <a:r>
              <a:rPr lang="en-US" altLang="ko-KR" sz="8000" dirty="0">
                <a:solidFill>
                  <a:srgbClr val="0070C0"/>
                </a:solidFill>
              </a:rPr>
              <a:t>Populism</a:t>
            </a:r>
            <a:r>
              <a:rPr lang="ko-KR" altLang="en-US" sz="8000" dirty="0">
                <a:solidFill>
                  <a:srgbClr val="0070C0"/>
                </a:solidFill>
              </a:rPr>
              <a:t>의 차이</a:t>
            </a:r>
            <a:r>
              <a:rPr lang="en-US" altLang="ko-KR" sz="8000" dirty="0">
                <a:solidFill>
                  <a:srgbClr val="0070C0"/>
                </a:solidFill>
              </a:rPr>
              <a:t>: </a:t>
            </a:r>
            <a:r>
              <a:rPr lang="ko-KR" altLang="en-US" sz="8000" dirty="0">
                <a:solidFill>
                  <a:srgbClr val="0070C0"/>
                </a:solidFill>
              </a:rPr>
              <a:t>진 정 성</a:t>
            </a:r>
            <a:endParaRPr lang="en-US" altLang="ko-KR" sz="8000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endParaRPr lang="en-US" altLang="ko-KR" sz="8000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8000" dirty="0" smtClean="0"/>
              <a:t>   </a:t>
            </a:r>
            <a:endParaRPr lang="en-US" altLang="ko-KR" sz="8000" dirty="0"/>
          </a:p>
          <a:p>
            <a:pPr marL="0" indent="0">
              <a:buNone/>
              <a:defRPr/>
            </a:pPr>
            <a:endParaRPr lang="en-US" altLang="ko-KR" sz="8000" dirty="0" smtClean="0"/>
          </a:p>
          <a:p>
            <a:pPr marL="0" indent="0">
              <a:buNone/>
              <a:defRPr/>
            </a:pPr>
            <a:r>
              <a:rPr lang="en-US" altLang="ko-KR" sz="8000" dirty="0">
                <a:solidFill>
                  <a:schemeClr val="accent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ko-KR" sz="2000" dirty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 smtClean="0">
                <a:solidFill>
                  <a:schemeClr val="accent2"/>
                </a:solidFill>
              </a:rPr>
              <a:t>       </a:t>
            </a:r>
            <a:r>
              <a:rPr lang="ko-KR" altLang="en-US" sz="2000" dirty="0" smtClean="0">
                <a:solidFill>
                  <a:schemeClr val="accent1"/>
                </a:solidFill>
              </a:rPr>
              <a:t>리더십의 궁극적 목적</a:t>
            </a:r>
            <a:r>
              <a:rPr lang="en-US" altLang="ko-KR" sz="2000" dirty="0" smtClean="0">
                <a:solidFill>
                  <a:schemeClr val="accent1"/>
                </a:solidFill>
              </a:rPr>
              <a:t>:  </a:t>
            </a:r>
            <a:r>
              <a:rPr lang="ko-KR" altLang="en-US" sz="2000" dirty="0" smtClean="0">
                <a:solidFill>
                  <a:schemeClr val="accent1"/>
                </a:solidFill>
              </a:rPr>
              <a:t>행복제공   </a:t>
            </a: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 smtClean="0"/>
              <a:t>      - </a:t>
            </a:r>
            <a:r>
              <a:rPr lang="ko-KR" altLang="en-US" sz="2000" dirty="0" smtClean="0"/>
              <a:t>행복을 추구하고 불행을 회피하는 것이 인간의지의  </a:t>
            </a: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주된 추동력</a:t>
            </a:r>
            <a:r>
              <a:rPr lang="en-US" altLang="ko-KR" sz="2000" dirty="0" smtClean="0"/>
              <a:t>(Francis Hutcheson)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- </a:t>
            </a:r>
            <a:r>
              <a:rPr lang="ko-KR" altLang="en-US" sz="2000" dirty="0" smtClean="0"/>
              <a:t>행복추구에서 세상을 변혁할 수 있는 잠재력</a:t>
            </a:r>
            <a:r>
              <a:rPr lang="en-US" altLang="ko-KR" sz="2000" dirty="0" smtClean="0"/>
              <a:t>(John Locke)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>
                <a:solidFill>
                  <a:srgbClr val="0070C0"/>
                </a:solidFill>
              </a:rPr>
              <a:t>  </a:t>
            </a:r>
            <a:r>
              <a:rPr lang="en-US" altLang="ko-KR" sz="2000" dirty="0" smtClean="0">
                <a:solidFill>
                  <a:srgbClr val="0070C0"/>
                </a:solidFill>
              </a:rPr>
              <a:t>    * </a:t>
            </a:r>
            <a:r>
              <a:rPr lang="ko-KR" altLang="en-US" sz="2000" dirty="0" smtClean="0">
                <a:solidFill>
                  <a:srgbClr val="0070C0"/>
                </a:solidFill>
              </a:rPr>
              <a:t>미국독립선언</a:t>
            </a:r>
            <a:r>
              <a:rPr lang="en-US" altLang="ko-KR" sz="2000" dirty="0">
                <a:solidFill>
                  <a:srgbClr val="0070C0"/>
                </a:solidFill>
              </a:rPr>
              <a:t>: </a:t>
            </a:r>
            <a:r>
              <a:rPr lang="ko-KR" altLang="en-US" sz="2000" dirty="0">
                <a:solidFill>
                  <a:srgbClr val="0070C0"/>
                </a:solidFill>
              </a:rPr>
              <a:t>생명</a:t>
            </a:r>
            <a:r>
              <a:rPr lang="en-US" altLang="ko-KR" sz="2000" dirty="0">
                <a:solidFill>
                  <a:srgbClr val="0070C0"/>
                </a:solidFill>
              </a:rPr>
              <a:t>. </a:t>
            </a:r>
            <a:r>
              <a:rPr lang="ko-KR" altLang="en-US" sz="2000" dirty="0">
                <a:solidFill>
                  <a:srgbClr val="0070C0"/>
                </a:solidFill>
              </a:rPr>
              <a:t>자유 그리고 행복추구 </a:t>
            </a:r>
            <a:r>
              <a:rPr lang="en-US" altLang="ko-KR" sz="2000" dirty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제 퍼 슨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: </a:t>
            </a:r>
            <a:r>
              <a:rPr lang="ko-KR" altLang="en-US" sz="2000" dirty="0" smtClean="0"/>
              <a:t>행복추구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생존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생활여건 개선</a:t>
            </a: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* </a:t>
            </a:r>
            <a:r>
              <a:rPr lang="ko-KR" altLang="en-US" sz="2000" dirty="0" smtClean="0"/>
              <a:t>톨스토이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이성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전인적 사랑</a:t>
            </a:r>
            <a:r>
              <a:rPr lang="en-US" altLang="ko-KR" sz="2000" dirty="0" smtClean="0"/>
              <a:t>), </a:t>
            </a:r>
            <a:r>
              <a:rPr lang="ko-KR" altLang="en-US" sz="2000" dirty="0" smtClean="0"/>
              <a:t>칼 </a:t>
            </a:r>
            <a:r>
              <a:rPr lang="ko-KR" altLang="en-US" sz="2000" dirty="0" err="1" smtClean="0"/>
              <a:t>힐티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즐거움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노동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교양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2000" dirty="0" smtClean="0">
                <a:solidFill>
                  <a:srgbClr val="0070C0"/>
                </a:solidFill>
              </a:rPr>
              <a:t>      * </a:t>
            </a:r>
            <a:r>
              <a:rPr lang="ko-KR" altLang="en-US" sz="2000" dirty="0" smtClean="0">
                <a:solidFill>
                  <a:srgbClr val="0070C0"/>
                </a:solidFill>
              </a:rPr>
              <a:t>아리스토텔레스 </a:t>
            </a:r>
            <a:r>
              <a:rPr lang="en-US" altLang="ko-KR" sz="2000" dirty="0" smtClean="0">
                <a:solidFill>
                  <a:srgbClr val="0070C0"/>
                </a:solidFill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</a:rPr>
              <a:t>인간 삶의 목적</a:t>
            </a:r>
            <a:r>
              <a:rPr lang="en-US" altLang="ko-KR" sz="2000" dirty="0" smtClean="0">
                <a:solidFill>
                  <a:srgbClr val="0070C0"/>
                </a:solidFill>
              </a:rPr>
              <a:t>,</a:t>
            </a:r>
            <a:r>
              <a:rPr lang="ko-KR" altLang="en-US" sz="2000" dirty="0" smtClean="0">
                <a:solidFill>
                  <a:srgbClr val="0070C0"/>
                </a:solidFill>
              </a:rPr>
              <a:t> 행복추구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이성과 욕망</a:t>
            </a:r>
            <a:r>
              <a:rPr lang="en-US" altLang="ko-KR" sz="2000" dirty="0" smtClean="0">
                <a:solidFill>
                  <a:srgbClr val="0070C0"/>
                </a:solidFill>
              </a:rPr>
              <a:t>) </a:t>
            </a:r>
          </a:p>
          <a:p>
            <a:pPr marL="0" indent="0">
              <a:buNone/>
              <a:defRPr/>
            </a:pPr>
            <a:r>
              <a:rPr lang="en-US" altLang="ko-KR" sz="2000" dirty="0" smtClean="0">
                <a:solidFill>
                  <a:srgbClr val="0070C0"/>
                </a:solidFill>
              </a:rPr>
              <a:t>        -</a:t>
            </a:r>
            <a:r>
              <a:rPr lang="ko-KR" altLang="en-US" sz="2000" dirty="0" smtClean="0">
                <a:solidFill>
                  <a:srgbClr val="0070C0"/>
                </a:solidFill>
              </a:rPr>
              <a:t>성</a:t>
            </a:r>
            <a:r>
              <a:rPr lang="en-US" altLang="ko-KR" sz="2000" dirty="0" smtClean="0">
                <a:solidFill>
                  <a:srgbClr val="0070C0"/>
                </a:solidFill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</a:rPr>
              <a:t>입</a:t>
            </a:r>
            <a:r>
              <a:rPr lang="en-US" altLang="ko-KR" sz="2000" dirty="0" smtClean="0">
                <a:solidFill>
                  <a:srgbClr val="0070C0"/>
                </a:solidFill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</a:rPr>
              <a:t>눈</a:t>
            </a:r>
            <a:r>
              <a:rPr lang="en-US" altLang="ko-KR" sz="2000" dirty="0" smtClean="0">
                <a:solidFill>
                  <a:srgbClr val="0070C0"/>
                </a:solidFill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</a:rPr>
              <a:t>귀</a:t>
            </a:r>
            <a:r>
              <a:rPr lang="en-US" altLang="ko-KR" sz="2000" dirty="0" smtClean="0">
                <a:solidFill>
                  <a:srgbClr val="0070C0"/>
                </a:solidFill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</a:rPr>
              <a:t>머리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양</a:t>
            </a:r>
            <a:r>
              <a:rPr lang="en-US" altLang="ko-KR" sz="2000" dirty="0" smtClean="0">
                <a:solidFill>
                  <a:srgbClr val="0070C0"/>
                </a:solidFill>
              </a:rPr>
              <a:t>/</a:t>
            </a:r>
            <a:r>
              <a:rPr lang="ko-KR" altLang="en-US" sz="2000" dirty="0" smtClean="0">
                <a:solidFill>
                  <a:srgbClr val="0070C0"/>
                </a:solidFill>
              </a:rPr>
              <a:t>질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  <a:defRPr/>
            </a:pPr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buNone/>
              <a:defRPr/>
            </a:pPr>
            <a:r>
              <a:rPr lang="en-US" altLang="ko-KR" sz="2000" dirty="0" smtClean="0">
                <a:solidFill>
                  <a:srgbClr val="0070C0"/>
                </a:solidFill>
              </a:rPr>
              <a:t>       </a:t>
            </a:r>
            <a:r>
              <a:rPr lang="ko-KR" altLang="en-US" sz="2000" dirty="0" smtClean="0">
                <a:solidFill>
                  <a:schemeClr val="accent1"/>
                </a:solidFill>
              </a:rPr>
              <a:t>리더십의 평가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비전</a:t>
            </a:r>
            <a:endParaRPr lang="en-US" altLang="ko-KR" sz="2000" dirty="0" smtClean="0"/>
          </a:p>
          <a:p>
            <a:pPr marL="0" indent="0">
              <a:buNone/>
              <a:defRPr/>
            </a:pPr>
            <a:r>
              <a:rPr lang="en-US" altLang="ko-KR" sz="2000" dirty="0" smtClean="0">
                <a:solidFill>
                  <a:srgbClr val="0070C0"/>
                </a:solidFill>
              </a:rPr>
              <a:t>      *</a:t>
            </a:r>
            <a:r>
              <a:rPr lang="ko-KR" altLang="en-US" sz="2000" dirty="0" smtClean="0">
                <a:solidFill>
                  <a:srgbClr val="0070C0"/>
                </a:solidFill>
              </a:rPr>
              <a:t>리더십의 학문적 위상</a:t>
            </a:r>
            <a:r>
              <a:rPr lang="en-US" altLang="ko-KR" sz="2000" dirty="0" smtClean="0">
                <a:solidFill>
                  <a:srgbClr val="0070C0"/>
                </a:solidFill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</a:rPr>
              <a:t>정치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경제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경영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사회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역사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철학</a:t>
            </a:r>
            <a:r>
              <a:rPr lang="en-US" altLang="ko-KR" sz="2000" dirty="0" smtClean="0">
                <a:solidFill>
                  <a:srgbClr val="0070C0"/>
                </a:solidFill>
              </a:rPr>
              <a:t>,</a:t>
            </a:r>
            <a:r>
              <a:rPr lang="ko-KR" altLang="en-US" sz="2000" dirty="0" smtClean="0">
                <a:solidFill>
                  <a:srgbClr val="0070C0"/>
                </a:solidFill>
              </a:rPr>
              <a:t>심리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1600" y="2132856"/>
            <a:ext cx="7772400" cy="1143000"/>
          </a:xfrm>
        </p:spPr>
        <p:txBody>
          <a:bodyPr>
            <a:noAutofit/>
          </a:bodyPr>
          <a:lstStyle/>
          <a:p>
            <a:r>
              <a:rPr lang="en-US" altLang="ko-KR" sz="2800" b="1" dirty="0" smtClean="0"/>
              <a:t>  </a:t>
            </a:r>
            <a:r>
              <a:rPr lang="en-US" altLang="ko-KR" sz="2800" b="1" u="sng" dirty="0" smtClean="0"/>
              <a:t>3. </a:t>
            </a:r>
            <a:r>
              <a:rPr lang="ko-KR" altLang="en-US" sz="2800" b="1" u="sng" dirty="0" smtClean="0"/>
              <a:t>리더십의  본질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 </a:t>
            </a:r>
            <a:r>
              <a:rPr lang="ko-KR" altLang="en-US" sz="2800" dirty="0" smtClean="0"/>
              <a:t> </a:t>
            </a:r>
            <a:br>
              <a:rPr lang="ko-KR" altLang="en-US" sz="2800" dirty="0" smtClean="0"/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2492896"/>
            <a:ext cx="7772400" cy="35989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sz="3400" dirty="0" smtClean="0"/>
              <a:t>        </a:t>
            </a:r>
            <a:r>
              <a:rPr lang="en-US" altLang="ko-KR" sz="3400" dirty="0" smtClean="0"/>
              <a:t>1.  </a:t>
            </a:r>
            <a:r>
              <a:rPr lang="ko-KR" altLang="en-US" sz="3400" dirty="0" err="1" smtClean="0"/>
              <a:t>케리</a:t>
            </a:r>
            <a:r>
              <a:rPr lang="ko-KR" altLang="en-US" sz="3400" dirty="0" smtClean="0"/>
              <a:t> </a:t>
            </a:r>
            <a:r>
              <a:rPr lang="ko-KR" altLang="en-US" sz="3400" dirty="0" err="1" smtClean="0"/>
              <a:t>뉴클</a:t>
            </a:r>
            <a:r>
              <a:rPr lang="ko-KR" altLang="en-US" sz="3400" dirty="0" smtClean="0"/>
              <a:t> </a:t>
            </a:r>
            <a:r>
              <a:rPr lang="en-US" altLang="ko-KR" sz="3400" dirty="0" smtClean="0"/>
              <a:t>: </a:t>
            </a:r>
          </a:p>
          <a:p>
            <a:pPr>
              <a:buNone/>
            </a:pPr>
            <a:r>
              <a:rPr lang="en-US" altLang="ko-KR" sz="3400" dirty="0" smtClean="0"/>
              <a:t>             </a:t>
            </a:r>
            <a:r>
              <a:rPr lang="ko-KR" altLang="en-US" sz="3400" dirty="0" smtClean="0"/>
              <a:t>리더십과  관리가  결합될  때  성과는  배가된다</a:t>
            </a:r>
            <a:r>
              <a:rPr lang="en-US" altLang="ko-KR" sz="3400" dirty="0" smtClean="0"/>
              <a:t>. </a:t>
            </a:r>
          </a:p>
          <a:p>
            <a:pPr>
              <a:buNone/>
            </a:pPr>
            <a:endParaRPr lang="en-US" altLang="ko-KR" sz="3400" dirty="0" smtClean="0"/>
          </a:p>
          <a:p>
            <a:pPr>
              <a:buNone/>
            </a:pPr>
            <a:r>
              <a:rPr lang="en-US" altLang="ko-KR" sz="3400" dirty="0" smtClean="0"/>
              <a:t>       2. </a:t>
            </a:r>
            <a:r>
              <a:rPr lang="ko-KR" altLang="en-US" sz="3400" dirty="0" smtClean="0"/>
              <a:t>리더십의  본질 </a:t>
            </a:r>
          </a:p>
          <a:p>
            <a:pPr>
              <a:buNone/>
            </a:pPr>
            <a:r>
              <a:rPr lang="ko-KR" altLang="en-US" sz="3400" dirty="0" smtClean="0"/>
              <a:t>           </a:t>
            </a:r>
            <a:r>
              <a:rPr lang="en-US" altLang="ko-KR" sz="3400" dirty="0" smtClean="0"/>
              <a:t>1) </a:t>
            </a:r>
            <a:r>
              <a:rPr lang="ko-KR" altLang="en-US" sz="3400" dirty="0" smtClean="0"/>
              <a:t>공정성</a:t>
            </a:r>
            <a:r>
              <a:rPr lang="en-US" altLang="ko-KR" sz="3400" dirty="0" smtClean="0"/>
              <a:t>(</a:t>
            </a:r>
            <a:r>
              <a:rPr lang="ko-KR" altLang="en-US" sz="3400" dirty="0" smtClean="0"/>
              <a:t> </a:t>
            </a:r>
            <a:r>
              <a:rPr lang="en-US" altLang="ko-KR" sz="3400" dirty="0" smtClean="0"/>
              <a:t>Fairness) </a:t>
            </a:r>
          </a:p>
          <a:p>
            <a:pPr>
              <a:buNone/>
            </a:pPr>
            <a:r>
              <a:rPr lang="en-US" altLang="ko-KR" sz="3400" dirty="0" smtClean="0"/>
              <a:t>           2) </a:t>
            </a:r>
            <a:r>
              <a:rPr lang="ko-KR" altLang="en-US" sz="3400" dirty="0" smtClean="0"/>
              <a:t>균형성</a:t>
            </a:r>
            <a:r>
              <a:rPr lang="en-US" altLang="ko-KR" sz="3400" dirty="0" smtClean="0"/>
              <a:t>(</a:t>
            </a:r>
            <a:r>
              <a:rPr lang="ko-KR" altLang="en-US" sz="3400" dirty="0" err="1" smtClean="0"/>
              <a:t>적불균형성</a:t>
            </a:r>
            <a:r>
              <a:rPr lang="ko-KR" altLang="en-US" sz="3400" dirty="0" smtClean="0"/>
              <a:t>  </a:t>
            </a:r>
            <a:r>
              <a:rPr lang="en-US" altLang="ko-KR" sz="3400" dirty="0" smtClean="0"/>
              <a:t>Exact unbalance) </a:t>
            </a:r>
          </a:p>
          <a:p>
            <a:pPr>
              <a:buNone/>
            </a:pPr>
            <a:r>
              <a:rPr lang="en-US" altLang="ko-KR" sz="3400" dirty="0" smtClean="0"/>
              <a:t>           3) </a:t>
            </a:r>
            <a:r>
              <a:rPr lang="ko-KR" altLang="en-US" sz="3400" dirty="0" smtClean="0"/>
              <a:t>중용</a:t>
            </a:r>
            <a:r>
              <a:rPr lang="en-US" altLang="ko-KR" sz="3400" dirty="0" smtClean="0"/>
              <a:t>: </a:t>
            </a:r>
            <a:r>
              <a:rPr lang="ko-KR" altLang="en-US" sz="3400" dirty="0" smtClean="0"/>
              <a:t>상황이라는 것이 있어서 분배와 성장의 균형 </a:t>
            </a:r>
          </a:p>
          <a:p>
            <a:pPr>
              <a:buNone/>
            </a:pPr>
            <a:r>
              <a:rPr lang="ko-KR" altLang="en-US" sz="3400" dirty="0" smtClean="0"/>
              <a:t>             * 극단주의 </a:t>
            </a:r>
            <a:r>
              <a:rPr lang="en-US" altLang="ko-KR" sz="3400" dirty="0" smtClean="0"/>
              <a:t>- </a:t>
            </a:r>
            <a:r>
              <a:rPr lang="ko-KR" altLang="en-US" sz="3400" dirty="0" smtClean="0"/>
              <a:t>마음을 사로잡을 수 없다</a:t>
            </a:r>
            <a:r>
              <a:rPr lang="en-US" altLang="ko-KR" sz="3400" dirty="0" smtClean="0"/>
              <a:t>. </a:t>
            </a:r>
          </a:p>
          <a:p>
            <a:pPr>
              <a:buNone/>
            </a:pPr>
            <a:r>
              <a:rPr lang="en-US" altLang="ko-KR" sz="3400" dirty="0" smtClean="0"/>
              <a:t>             * </a:t>
            </a:r>
            <a:r>
              <a:rPr lang="ko-KR" altLang="en-US" sz="3400" dirty="0" err="1" smtClean="0"/>
              <a:t>적불균형</a:t>
            </a:r>
            <a:r>
              <a:rPr lang="ko-KR" altLang="en-US" sz="3400" dirty="0" smtClean="0"/>
              <a:t> </a:t>
            </a:r>
            <a:r>
              <a:rPr lang="en-US" altLang="ko-KR" sz="3400" dirty="0" smtClean="0"/>
              <a:t>- </a:t>
            </a:r>
            <a:r>
              <a:rPr lang="ko-KR" altLang="en-US" sz="3400" dirty="0" smtClean="0"/>
              <a:t>극좌</a:t>
            </a:r>
            <a:r>
              <a:rPr lang="en-US" altLang="ko-KR" sz="3400" dirty="0" smtClean="0"/>
              <a:t>, </a:t>
            </a:r>
            <a:r>
              <a:rPr lang="ko-KR" altLang="en-US" sz="3400" dirty="0" smtClean="0"/>
              <a:t>극우 미 환영</a:t>
            </a:r>
            <a:r>
              <a:rPr lang="en-US" altLang="ko-KR" sz="3400" dirty="0" smtClean="0"/>
              <a:t>. </a:t>
            </a:r>
            <a:r>
              <a:rPr lang="ko-KR" altLang="en-US" sz="3400" dirty="0" smtClean="0"/>
              <a:t>매우 위험하다</a:t>
            </a:r>
            <a:r>
              <a:rPr lang="en-US" altLang="ko-KR" sz="3400" dirty="0" smtClean="0"/>
              <a:t>. </a:t>
            </a:r>
          </a:p>
          <a:p>
            <a:pPr>
              <a:buNone/>
            </a:pPr>
            <a:r>
              <a:rPr lang="ko-KR" altLang="en-US" sz="3400" dirty="0" smtClean="0"/>
              <a:t/>
            </a:r>
            <a:br>
              <a:rPr lang="ko-KR" altLang="en-US" sz="3400" dirty="0" smtClean="0"/>
            </a:br>
            <a:endParaRPr lang="ko-KR" altLang="en-US" sz="3400" dirty="0" smtClean="0"/>
          </a:p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187624" y="836712"/>
            <a:ext cx="7772400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</a:t>
            </a:r>
            <a:r>
              <a:rPr kumimoji="0" lang="ko-KR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리더십과  인기영합주의 </a:t>
            </a:r>
            <a:r>
              <a:rPr kumimoji="0" lang="en-US" altLang="ko-KR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포퓰리즘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과 리더십에는  </a:t>
            </a:r>
            <a:r>
              <a:rPr kumimoji="0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진정성이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기준 </a:t>
            </a:r>
            <a:b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35696" y="620688"/>
            <a:ext cx="4968552" cy="1143000"/>
          </a:xfrm>
        </p:spPr>
        <p:txBody>
          <a:bodyPr>
            <a:normAutofit/>
          </a:bodyPr>
          <a:lstStyle/>
          <a:p>
            <a:r>
              <a:rPr lang="en-US" altLang="ko-KR" sz="3200" b="1" u="sng" dirty="0" smtClean="0"/>
              <a:t>4. </a:t>
            </a:r>
            <a:r>
              <a:rPr lang="ko-KR" altLang="en-US" sz="3200" b="1" u="sng" dirty="0" smtClean="0"/>
              <a:t>리더십의  목적</a:t>
            </a:r>
            <a:r>
              <a:rPr lang="ko-KR" altLang="en-US" sz="3200" u="sng" dirty="0" smtClean="0"/>
              <a:t> </a:t>
            </a:r>
            <a:endParaRPr lang="ko-KR" altLang="en-US" sz="3200" u="sng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411760" y="2204864"/>
            <a:ext cx="5673824" cy="3886944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sz="2800" dirty="0" smtClean="0"/>
              <a:t>구성원에게  행복 제공 </a:t>
            </a:r>
            <a:endParaRPr lang="en-US" altLang="ko-KR" sz="2800" dirty="0" smtClean="0"/>
          </a:p>
          <a:p>
            <a:endParaRPr lang="ko-KR" altLang="en-US" sz="2800" dirty="0" smtClean="0"/>
          </a:p>
          <a:p>
            <a:r>
              <a:rPr lang="ko-KR" altLang="en-US" sz="2800" dirty="0" smtClean="0"/>
              <a:t> 기업은  종업원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 </a:t>
            </a:r>
            <a:r>
              <a:rPr lang="ko-KR" altLang="en-US" sz="2800" dirty="0" smtClean="0"/>
              <a:t>대학은  학생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지휘관은  부하</a:t>
            </a:r>
            <a:r>
              <a:rPr lang="en-US" altLang="ko-KR" sz="2800" dirty="0" smtClean="0"/>
              <a:t>, 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 </a:t>
            </a:r>
            <a:r>
              <a:rPr lang="ko-KR" altLang="en-US" sz="2800" dirty="0" smtClean="0"/>
              <a:t>대통령은  국민 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en-US" altLang="ko-KR" sz="3200" b="1" u="sng" dirty="0" smtClean="0"/>
              <a:t>5.  </a:t>
            </a:r>
            <a:r>
              <a:rPr lang="ko-KR" altLang="en-US" sz="3200" b="1" u="sng" dirty="0" smtClean="0"/>
              <a:t>리더십과  관리</a:t>
            </a:r>
            <a:r>
              <a:rPr lang="ko-KR" altLang="en-US" sz="3200" u="sng" dirty="0" smtClean="0"/>
              <a:t> </a:t>
            </a:r>
            <a:r>
              <a:rPr lang="ko-KR" altLang="en-US" sz="3200" dirty="0" smtClean="0"/>
              <a:t/>
            </a:r>
            <a:br>
              <a:rPr lang="ko-KR" altLang="en-US" sz="3200" dirty="0" smtClean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제도와  시스템에  초점을  맞춤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리더십</a:t>
            </a:r>
            <a:r>
              <a:rPr lang="en-US" altLang="ko-KR" dirty="0" smtClean="0"/>
              <a:t>(</a:t>
            </a:r>
            <a:r>
              <a:rPr lang="ko-KR" altLang="en-US" dirty="0" smtClean="0"/>
              <a:t>역할</a:t>
            </a:r>
            <a:r>
              <a:rPr lang="en-US" altLang="ko-KR" dirty="0" smtClean="0"/>
              <a:t>):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비전을  현실화  하는 것 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     * 문제해결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관리능력이  포함됨</a:t>
            </a:r>
            <a:r>
              <a:rPr lang="en-US" altLang="ko-KR" dirty="0" smtClean="0"/>
              <a:t>)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    1) </a:t>
            </a:r>
            <a:r>
              <a:rPr lang="ko-KR" altLang="en-US" dirty="0" smtClean="0"/>
              <a:t>인간의  마음에  </a:t>
            </a:r>
            <a:r>
              <a:rPr lang="ko-KR" altLang="en-US" dirty="0" err="1" smtClean="0"/>
              <a:t>촛점</a:t>
            </a:r>
            <a:r>
              <a:rPr lang="ko-KR" altLang="en-US" dirty="0" smtClean="0"/>
              <a:t> </a:t>
            </a:r>
          </a:p>
          <a:p>
            <a:pPr>
              <a:buNone/>
            </a:pPr>
            <a:r>
              <a:rPr lang="ko-KR" altLang="en-US" dirty="0" smtClean="0"/>
              <a:t>    </a:t>
            </a:r>
            <a:r>
              <a:rPr lang="en-US" altLang="ko-KR" dirty="0" smtClean="0"/>
              <a:t>2) </a:t>
            </a:r>
            <a:r>
              <a:rPr lang="ko-KR" altLang="en-US" dirty="0" smtClean="0"/>
              <a:t>제도와  시스템에  초점 </a:t>
            </a:r>
          </a:p>
          <a:p>
            <a:pPr>
              <a:buNone/>
            </a:pPr>
            <a:r>
              <a:rPr lang="ko-KR" altLang="en-US" dirty="0" smtClean="0"/>
              <a:t>    </a:t>
            </a:r>
            <a:r>
              <a:rPr lang="en-US" altLang="ko-KR" dirty="0" smtClean="0"/>
              <a:t>3) </a:t>
            </a:r>
            <a:r>
              <a:rPr lang="ko-KR" altLang="en-US" dirty="0" smtClean="0"/>
              <a:t>비전과  도약 제시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785794"/>
            <a:ext cx="7772400" cy="5163486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400" dirty="0" smtClean="0">
                <a:solidFill>
                  <a:schemeClr val="accent1"/>
                </a:solidFill>
              </a:rPr>
              <a:t>  </a:t>
            </a:r>
            <a:endParaRPr lang="en-US" altLang="ko-KR" sz="24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400" dirty="0" smtClean="0">
                <a:solidFill>
                  <a:schemeClr val="accent1"/>
                </a:solidFill>
              </a:rPr>
              <a:t>  </a:t>
            </a:r>
            <a:endParaRPr lang="en-US" altLang="ko-KR" sz="24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관리업무만 하는 사람들 가운데  </a:t>
            </a:r>
            <a:r>
              <a:rPr lang="en-US" altLang="ko-KR" sz="2800" dirty="0" smtClean="0"/>
              <a:t>90%</a:t>
            </a:r>
            <a:r>
              <a:rPr lang="ko-KR" altLang="en-US" sz="2800" dirty="0" smtClean="0"/>
              <a:t>는  </a:t>
            </a:r>
            <a:endParaRPr lang="en-US" altLang="ko-KR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자신의 일이 리더십을 발휘 하는 업무라고 </a:t>
            </a:r>
            <a:endParaRPr lang="en-US" altLang="ko-KR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착각하고 있다</a:t>
            </a:r>
            <a:r>
              <a:rPr lang="en-US" altLang="ko-KR" sz="2800" dirty="0" smtClean="0"/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/>
              <a:t>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>
                <a:solidFill>
                  <a:srgbClr val="0070C0"/>
                </a:solidFill>
              </a:rPr>
              <a:t>   * </a:t>
            </a:r>
            <a:r>
              <a:rPr lang="ko-KR" altLang="en-US" sz="2800" dirty="0" smtClean="0">
                <a:solidFill>
                  <a:srgbClr val="0070C0"/>
                </a:solidFill>
              </a:rPr>
              <a:t>터널 끝의 빛을 볼 수 있게 해야 한다</a:t>
            </a:r>
            <a:r>
              <a:rPr lang="en-US" altLang="ko-KR" sz="2800" dirty="0" smtClean="0">
                <a:solidFill>
                  <a:srgbClr val="0070C0"/>
                </a:solidFill>
              </a:rPr>
              <a:t>.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비전      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 </a:t>
            </a:r>
            <a:r>
              <a:rPr lang="ko-KR" altLang="en-US" sz="2800" dirty="0" smtClean="0">
                <a:solidFill>
                  <a:srgbClr val="0070C0"/>
                </a:solidFill>
              </a:rPr>
              <a:t>이 제시되어야  현재의 어려움을 견디며 열         </a:t>
            </a:r>
            <a:endParaRPr lang="en-US" altLang="ko-KR" sz="2800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 smtClean="0">
                <a:solidFill>
                  <a:srgbClr val="0070C0"/>
                </a:solidFill>
              </a:rPr>
              <a:t>     </a:t>
            </a:r>
            <a:r>
              <a:rPr lang="ko-KR" altLang="en-US" sz="2800" dirty="0" smtClean="0">
                <a:solidFill>
                  <a:srgbClr val="0070C0"/>
                </a:solidFill>
              </a:rPr>
              <a:t>심히 일 할 수 있다</a:t>
            </a:r>
            <a:r>
              <a:rPr lang="en-US" altLang="ko-KR" sz="2800" dirty="0" smtClean="0">
                <a:solidFill>
                  <a:srgbClr val="0070C0"/>
                </a:solidFill>
              </a:rPr>
              <a:t>.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존 코 터</a:t>
            </a:r>
            <a:r>
              <a:rPr lang="en-US" altLang="ko-KR" sz="2800" dirty="0" smtClean="0"/>
              <a:t>) </a:t>
            </a:r>
            <a:r>
              <a:rPr lang="en-US" altLang="ko-KR" sz="2800" dirty="0" smtClean="0">
                <a:solidFill>
                  <a:srgbClr val="0070C0"/>
                </a:solidFill>
              </a:rPr>
              <a:t> </a:t>
            </a:r>
            <a:endParaRPr lang="ko-KR" alt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4348" y="571480"/>
            <a:ext cx="7772400" cy="5214974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dirty="0" smtClean="0">
                <a:solidFill>
                  <a:schemeClr val="accent1"/>
                </a:solidFill>
              </a:rPr>
              <a:t>   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</a:t>
            </a:r>
            <a:r>
              <a:rPr lang="ko-KR" altLang="en-US" sz="2800" dirty="0" err="1" smtClean="0">
                <a:solidFill>
                  <a:schemeClr val="accent1"/>
                </a:solidFill>
              </a:rPr>
              <a:t>헨리</a:t>
            </a:r>
            <a:r>
              <a:rPr lang="ko-KR" altLang="en-US" sz="2800" dirty="0" smtClean="0">
                <a:solidFill>
                  <a:schemeClr val="accent1"/>
                </a:solidFill>
              </a:rPr>
              <a:t> 포드   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- </a:t>
            </a:r>
            <a:r>
              <a:rPr lang="ko-KR" altLang="en-US" sz="2400" dirty="0" smtClean="0"/>
              <a:t>자동차의  대중화</a:t>
            </a:r>
            <a:r>
              <a:rPr lang="en-US" altLang="ko-KR" sz="2400" dirty="0" smtClean="0"/>
              <a:t>(Vision)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 smtClean="0">
                <a:solidFill>
                  <a:schemeClr val="accent1"/>
                </a:solidFill>
              </a:rPr>
              <a:t>   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제품 표준화</a:t>
            </a:r>
            <a:r>
              <a:rPr lang="en-US" altLang="ko-KR" sz="2400" dirty="0" smtClean="0"/>
              <a:t>,  </a:t>
            </a:r>
            <a:r>
              <a:rPr lang="ko-KR" altLang="en-US" sz="2400" dirty="0" smtClean="0"/>
              <a:t>부품 단순화</a:t>
            </a:r>
            <a:r>
              <a:rPr lang="en-US" altLang="ko-KR" sz="2400" dirty="0" smtClean="0"/>
              <a:t>,  </a:t>
            </a:r>
            <a:r>
              <a:rPr lang="ko-KR" altLang="en-US" sz="2400" dirty="0" smtClean="0"/>
              <a:t>작업 전문화</a:t>
            </a:r>
            <a:r>
              <a:rPr lang="en-US" altLang="ko-KR" sz="2400" dirty="0" smtClean="0"/>
              <a:t>(3S</a:t>
            </a:r>
            <a:r>
              <a:rPr lang="ko-KR" altLang="en-US" sz="2400" dirty="0" smtClean="0"/>
              <a:t>운동</a:t>
            </a:r>
            <a:r>
              <a:rPr lang="en-US" altLang="ko-KR" sz="2400" dirty="0" smtClean="0">
                <a:solidFill>
                  <a:schemeClr val="accent1"/>
                </a:solidFill>
              </a:rPr>
              <a:t>)  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>
                <a:solidFill>
                  <a:schemeClr val="accent1"/>
                </a:solidFill>
              </a:rPr>
              <a:t> </a:t>
            </a:r>
            <a:r>
              <a:rPr lang="en-US" altLang="ko-KR" sz="2400" dirty="0" smtClean="0">
                <a:solidFill>
                  <a:schemeClr val="accent1"/>
                </a:solidFill>
              </a:rPr>
              <a:t>    </a:t>
            </a:r>
            <a:r>
              <a:rPr lang="en-US" altLang="ko-KR" sz="2400" dirty="0" smtClean="0"/>
              <a:t>*  </a:t>
            </a:r>
            <a:r>
              <a:rPr lang="ko-KR" altLang="en-US" sz="2400" dirty="0" smtClean="0"/>
              <a:t>포드시스템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컨베이어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도입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대량생산체제 </a:t>
            </a:r>
            <a:endParaRPr lang="en-US" altLang="ko-K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*   T</a:t>
            </a:r>
            <a:r>
              <a:rPr lang="ko-KR" altLang="en-US" sz="2400" dirty="0" smtClean="0"/>
              <a:t>형 자동차</a:t>
            </a:r>
            <a:r>
              <a:rPr lang="en-US" altLang="ko-KR" sz="2400" dirty="0" smtClean="0"/>
              <a:t>: 2000-825-300$ </a:t>
            </a:r>
            <a:r>
              <a:rPr lang="ko-KR" altLang="en-US" sz="2400" dirty="0"/>
              <a:t> </a:t>
            </a:r>
            <a:endParaRPr lang="en-US" altLang="ko-K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*   1924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1000</a:t>
            </a:r>
            <a:r>
              <a:rPr lang="ko-KR" altLang="en-US" sz="2400" dirty="0" smtClean="0"/>
              <a:t>만대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마이카 시대  </a:t>
            </a:r>
            <a:endParaRPr lang="en-US" altLang="ko-K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ko-KR" altLang="en-US" sz="2400" dirty="0" smtClean="0">
                <a:solidFill>
                  <a:srgbClr val="0070C0"/>
                </a:solidFill>
              </a:rPr>
              <a:t>   </a:t>
            </a:r>
            <a:r>
              <a:rPr lang="en-US" altLang="ko-KR" sz="2400" dirty="0" smtClean="0">
                <a:solidFill>
                  <a:srgbClr val="0070C0"/>
                </a:solidFill>
              </a:rPr>
              <a:t>* </a:t>
            </a:r>
            <a:r>
              <a:rPr lang="ko-KR" altLang="en-US" sz="2400" dirty="0" smtClean="0">
                <a:solidFill>
                  <a:srgbClr val="0070C0"/>
                </a:solidFill>
              </a:rPr>
              <a:t>리더십과  관리 결합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 </a:t>
            </a:r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en-US" altLang="ko-KR" sz="2400" dirty="0">
                <a:solidFill>
                  <a:srgbClr val="0070C0"/>
                </a:solidFill>
              </a:rPr>
              <a:t> </a:t>
            </a:r>
            <a:r>
              <a:rPr lang="en-US" altLang="ko-KR" sz="2400" dirty="0" smtClean="0">
                <a:solidFill>
                  <a:srgbClr val="0070C0"/>
                </a:solidFill>
              </a:rPr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제 </a:t>
            </a:r>
            <a:r>
              <a:rPr lang="en-US" altLang="ko-KR" sz="2400" dirty="0" smtClean="0">
                <a:solidFill>
                  <a:srgbClr val="0070C0"/>
                </a:solidFill>
              </a:rPr>
              <a:t>2</a:t>
            </a:r>
            <a:r>
              <a:rPr lang="ko-KR" altLang="en-US" sz="2400" dirty="0" smtClean="0">
                <a:solidFill>
                  <a:srgbClr val="0070C0"/>
                </a:solidFill>
              </a:rPr>
              <a:t> 산업혁명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</a:rPr>
              <a:t>사회구조변화</a:t>
            </a:r>
            <a:r>
              <a:rPr lang="en-US" altLang="ko-KR" sz="2400" dirty="0" smtClean="0">
                <a:solidFill>
                  <a:srgbClr val="0070C0"/>
                </a:solidFill>
              </a:rPr>
              <a:t>, </a:t>
            </a:r>
            <a:r>
              <a:rPr lang="ko-KR" altLang="en-US" sz="2400" dirty="0" smtClean="0">
                <a:solidFill>
                  <a:srgbClr val="0070C0"/>
                </a:solidFill>
              </a:rPr>
              <a:t>체인사업 토대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제</a:t>
            </a:r>
            <a:r>
              <a:rPr lang="en-US" altLang="ko-KR" dirty="0" smtClean="0">
                <a:solidFill>
                  <a:srgbClr val="0070C0"/>
                </a:solidFill>
              </a:rPr>
              <a:t>1</a:t>
            </a:r>
            <a:r>
              <a:rPr lang="ko-KR" altLang="en-US" dirty="0" smtClean="0">
                <a:solidFill>
                  <a:srgbClr val="0070C0"/>
                </a:solidFill>
              </a:rPr>
              <a:t>강 과목 및 개인소개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>
              <a:solidFill>
                <a:schemeClr val="accent1"/>
              </a:solidFill>
            </a:endParaRPr>
          </a:p>
          <a:p>
            <a:endParaRPr lang="en-US" altLang="ko-KR" sz="2000" dirty="0">
              <a:solidFill>
                <a:schemeClr val="accent1"/>
              </a:solidFill>
            </a:endParaRPr>
          </a:p>
          <a:p>
            <a:r>
              <a:rPr lang="ko-KR" altLang="en-US" sz="2000" dirty="0" smtClean="0">
                <a:solidFill>
                  <a:schemeClr val="accent1"/>
                </a:solidFill>
              </a:rPr>
              <a:t>강좌 및 강사소개</a:t>
            </a:r>
            <a:r>
              <a:rPr lang="en-US" altLang="ko-KR" sz="2000" dirty="0" smtClean="0">
                <a:solidFill>
                  <a:schemeClr val="accent1"/>
                </a:solidFill>
              </a:rPr>
              <a:t>(1H)</a:t>
            </a:r>
          </a:p>
          <a:p>
            <a:r>
              <a:rPr lang="ko-KR" altLang="en-US" sz="2000" dirty="0" smtClean="0">
                <a:solidFill>
                  <a:schemeClr val="accent1"/>
                </a:solidFill>
              </a:rPr>
              <a:t>강좌내용소개</a:t>
            </a:r>
            <a:r>
              <a:rPr lang="en-US" altLang="ko-KR" sz="2000" dirty="0" smtClean="0">
                <a:solidFill>
                  <a:schemeClr val="accent1"/>
                </a:solidFill>
              </a:rPr>
              <a:t>(1H)</a:t>
            </a:r>
          </a:p>
          <a:p>
            <a:endParaRPr lang="en-US" altLang="ko-KR" sz="2000" dirty="0" smtClean="0">
              <a:solidFill>
                <a:schemeClr val="accent1"/>
              </a:solidFill>
            </a:endParaRPr>
          </a:p>
          <a:p>
            <a:endParaRPr lang="ko-KR" altLang="en-US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내용 개체 틀 2"/>
          <p:cNvSpPr>
            <a:spLocks noGrp="1"/>
          </p:cNvSpPr>
          <p:nvPr>
            <p:ph idx="1"/>
          </p:nvPr>
        </p:nvSpPr>
        <p:spPr>
          <a:xfrm>
            <a:off x="785786" y="714356"/>
            <a:ext cx="7772400" cy="573898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n-US" altLang="ko-KR" sz="2000" dirty="0" smtClean="0"/>
              <a:t>   </a:t>
            </a:r>
          </a:p>
          <a:p>
            <a:pPr marL="0" indent="0"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- </a:t>
            </a:r>
            <a:r>
              <a:rPr lang="ko-KR" altLang="en-US" sz="2800" dirty="0" smtClean="0"/>
              <a:t>리더십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관리</a:t>
            </a:r>
            <a:r>
              <a:rPr lang="en-US" altLang="ko-KR" sz="2800" dirty="0" smtClean="0"/>
              <a:t>=</a:t>
            </a:r>
            <a:r>
              <a:rPr lang="ko-KR" altLang="en-US" sz="2800" dirty="0" smtClean="0">
                <a:solidFill>
                  <a:schemeClr val="accent1"/>
                </a:solidFill>
              </a:rPr>
              <a:t>변화추구</a:t>
            </a:r>
            <a:r>
              <a:rPr lang="en-US" altLang="ko-KR" sz="2800" dirty="0" smtClean="0">
                <a:solidFill>
                  <a:schemeClr val="accent1"/>
                </a:solidFill>
              </a:rPr>
              <a:t>:</a:t>
            </a:r>
            <a:r>
              <a:rPr lang="ko-KR" altLang="en-US" sz="2800" dirty="0" smtClean="0">
                <a:solidFill>
                  <a:schemeClr val="accent1"/>
                </a:solidFill>
              </a:rPr>
              <a:t> </a:t>
            </a:r>
            <a:r>
              <a:rPr lang="ko-KR" altLang="en-US" sz="2800" dirty="0" smtClean="0"/>
              <a:t>질서와 일관성 </a:t>
            </a:r>
            <a:endParaRPr lang="en-US" altLang="ko-KR" sz="2800" dirty="0" smtClean="0"/>
          </a:p>
          <a:p>
            <a:pPr marL="0" indent="0">
              <a:buNone/>
              <a:defRPr/>
            </a:pPr>
            <a:r>
              <a:rPr lang="en-US" altLang="ko-KR" sz="2800" dirty="0" smtClean="0"/>
              <a:t>      </a:t>
            </a:r>
            <a:r>
              <a:rPr lang="ko-KR" altLang="en-US" sz="2800" dirty="0" smtClean="0"/>
              <a:t>제공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존 코 터</a:t>
            </a:r>
            <a:r>
              <a:rPr lang="en-US" altLang="ko-KR" sz="280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2800" dirty="0" smtClean="0"/>
              <a:t>     </a:t>
            </a:r>
            <a:r>
              <a:rPr lang="en-US" altLang="ko-KR" sz="2800" dirty="0"/>
              <a:t>* 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마음</a:t>
            </a:r>
            <a:r>
              <a:rPr lang="en-US" altLang="ko-KR" sz="2800" dirty="0"/>
              <a:t>: </a:t>
            </a:r>
            <a:r>
              <a:rPr lang="ko-KR" altLang="en-US" sz="2800" dirty="0"/>
              <a:t>제도</a:t>
            </a:r>
            <a:r>
              <a:rPr lang="en-US" altLang="ko-KR" sz="2800" dirty="0"/>
              <a:t>, </a:t>
            </a:r>
            <a:r>
              <a:rPr lang="ko-KR" altLang="en-US" sz="2800" dirty="0"/>
              <a:t>시스템</a:t>
            </a:r>
            <a:endParaRPr lang="en-US" altLang="ko-KR" sz="2800" dirty="0" smtClean="0"/>
          </a:p>
          <a:p>
            <a:pPr marL="0" indent="0"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올바른 일을 하는 사람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일을 올바르게 하는 </a:t>
            </a:r>
            <a:endParaRPr lang="en-US" altLang="ko-KR" sz="2800" dirty="0" smtClean="0"/>
          </a:p>
          <a:p>
            <a:pPr marL="0" indent="0">
              <a:buNone/>
              <a:defRPr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사람</a:t>
            </a:r>
            <a:r>
              <a:rPr lang="en-US" altLang="ko-KR" sz="2800" dirty="0" smtClean="0"/>
              <a:t> (</a:t>
            </a:r>
            <a:r>
              <a:rPr lang="ko-KR" altLang="en-US" sz="2800" dirty="0" smtClean="0"/>
              <a:t>워 </a:t>
            </a:r>
            <a:r>
              <a:rPr lang="ko-KR" altLang="en-US" sz="2800" dirty="0" err="1" smtClean="0"/>
              <a:t>런</a:t>
            </a:r>
            <a:r>
              <a:rPr lang="ko-KR" altLang="en-US" sz="2800" dirty="0" smtClean="0"/>
              <a:t> 베니스</a:t>
            </a:r>
            <a:r>
              <a:rPr lang="en-US" altLang="ko-KR" sz="2800" dirty="0" smtClean="0"/>
              <a:t>)          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공동목표 개발에 관심</a:t>
            </a:r>
            <a:r>
              <a:rPr lang="en-US" altLang="ko-KR" sz="2800" dirty="0" smtClean="0">
                <a:solidFill>
                  <a:schemeClr val="accent1"/>
                </a:solidFill>
              </a:rPr>
              <a:t>:</a:t>
            </a:r>
            <a:r>
              <a:rPr lang="ko-KR" altLang="en-US" sz="2800" dirty="0" smtClean="0"/>
              <a:t> 직무 수행에 관심</a:t>
            </a:r>
            <a:endParaRPr lang="en-US" altLang="ko-KR" sz="28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altLang="ko-KR" sz="2800" dirty="0" smtClean="0"/>
              <a:t>      (</a:t>
            </a:r>
            <a:r>
              <a:rPr lang="ko-KR" altLang="en-US" sz="2800" dirty="0" smtClean="0"/>
              <a:t>조 </a:t>
            </a:r>
            <a:r>
              <a:rPr lang="ko-KR" altLang="en-US" sz="2800" dirty="0" err="1" smtClean="0"/>
              <a:t>셉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로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스트</a:t>
            </a:r>
            <a:r>
              <a:rPr lang="en-US" altLang="ko-KR" sz="2800" dirty="0" smtClean="0"/>
              <a:t>)                                                             </a:t>
            </a:r>
          </a:p>
          <a:p>
            <a:pPr marL="0" indent="0"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다 방향의 영향관계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단일 방향의 권한관계</a:t>
            </a:r>
            <a:r>
              <a:rPr lang="en-US" altLang="ko-KR" sz="2800" dirty="0" smtClean="0"/>
              <a:t>  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ko-KR" sz="2800" dirty="0" smtClean="0">
                <a:solidFill>
                  <a:schemeClr val="accent1"/>
                </a:solidFill>
              </a:rPr>
              <a:t>    *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리더십과 관리가 결합될 때 성과는 배가</a:t>
            </a:r>
            <a:r>
              <a:rPr lang="en-US" altLang="ko-KR" sz="2800" dirty="0" smtClean="0"/>
              <a:t>.        </a:t>
            </a:r>
          </a:p>
          <a:p>
            <a:pPr marL="0" indent="0">
              <a:buNone/>
            </a:pPr>
            <a:r>
              <a:rPr lang="en-US" altLang="ko-KR" sz="2800" dirty="0" smtClean="0"/>
              <a:t>      (</a:t>
            </a:r>
            <a:r>
              <a:rPr lang="ko-KR" altLang="en-US" sz="2800" dirty="0" err="1" smtClean="0"/>
              <a:t>게리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유클</a:t>
            </a:r>
            <a:r>
              <a:rPr lang="en-US" altLang="ko-KR" sz="2800" dirty="0" smtClean="0"/>
              <a:t>) </a:t>
            </a:r>
            <a:endParaRPr lang="ko-K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u="sng" dirty="0" smtClean="0"/>
              <a:t>6. </a:t>
            </a:r>
            <a:r>
              <a:rPr lang="ko-KR" altLang="en-US" sz="3200" b="1" u="sng" dirty="0" smtClean="0"/>
              <a:t>리더십의  동기부여 이론 </a:t>
            </a:r>
            <a:r>
              <a:rPr lang="ko-KR" altLang="en-US" sz="2800" dirty="0" smtClean="0"/>
              <a:t/>
            </a:r>
            <a:br>
              <a:rPr lang="ko-KR" altLang="en-US" sz="2800" dirty="0" smtClean="0"/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050088" cy="50390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ko-KR" sz="3600" dirty="0" smtClean="0"/>
              <a:t>1. </a:t>
            </a:r>
            <a:r>
              <a:rPr lang="ko-KR" altLang="en-US" sz="3600" dirty="0" smtClean="0"/>
              <a:t>내용이론 </a:t>
            </a:r>
            <a:r>
              <a:rPr lang="en-US" altLang="ko-KR" sz="3600" dirty="0" smtClean="0"/>
              <a:t>: </a:t>
            </a:r>
            <a:r>
              <a:rPr lang="ko-KR" altLang="en-US" sz="3600" dirty="0" err="1" smtClean="0"/>
              <a:t>매슬로의</a:t>
            </a:r>
            <a:r>
              <a:rPr lang="ko-KR" altLang="en-US" sz="3600" dirty="0" smtClean="0"/>
              <a:t>  욕구  </a:t>
            </a:r>
            <a:r>
              <a:rPr lang="en-US" altLang="ko-KR" sz="3600" dirty="0" smtClean="0"/>
              <a:t>5</a:t>
            </a:r>
            <a:r>
              <a:rPr lang="ko-KR" altLang="en-US" sz="3600" dirty="0" smtClean="0"/>
              <a:t>단계 </a:t>
            </a:r>
          </a:p>
          <a:p>
            <a:pPr>
              <a:buNone/>
            </a:pPr>
            <a:r>
              <a:rPr lang="ko-KR" altLang="en-US" sz="3600" dirty="0" smtClean="0"/>
              <a:t>   *  </a:t>
            </a:r>
            <a:r>
              <a:rPr lang="en-US" altLang="ko-KR" sz="3600" dirty="0" smtClean="0"/>
              <a:t>1 </a:t>
            </a:r>
            <a:r>
              <a:rPr lang="ko-KR" altLang="en-US" sz="3600" dirty="0" smtClean="0"/>
              <a:t>단계 충족 시 다른 것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 동기부여가 </a:t>
            </a:r>
            <a:r>
              <a:rPr lang="ko-KR" altLang="en-US" sz="3600" dirty="0" err="1" smtClean="0"/>
              <a:t>않</a:t>
            </a:r>
            <a:r>
              <a:rPr lang="ko-KR" altLang="en-US" sz="3600" dirty="0" smtClean="0"/>
              <a:t> 된다</a:t>
            </a:r>
            <a:r>
              <a:rPr lang="en-US" altLang="ko-KR" sz="3600" dirty="0" smtClean="0"/>
              <a:t>. </a:t>
            </a:r>
          </a:p>
          <a:p>
            <a:pPr>
              <a:buNone/>
            </a:pPr>
            <a:endParaRPr lang="en-US" altLang="ko-KR" sz="3600" dirty="0" smtClean="0"/>
          </a:p>
          <a:p>
            <a:pPr>
              <a:buNone/>
            </a:pPr>
            <a:r>
              <a:rPr lang="en-US" altLang="ko-KR" sz="3600" dirty="0" smtClean="0"/>
              <a:t>2. </a:t>
            </a:r>
            <a:r>
              <a:rPr lang="ko-KR" altLang="en-US" sz="3600" dirty="0" smtClean="0"/>
              <a:t>과정이론</a:t>
            </a:r>
            <a:endParaRPr lang="en-US" altLang="ko-KR" sz="3600" dirty="0" smtClean="0"/>
          </a:p>
          <a:p>
            <a:pPr>
              <a:buNone/>
            </a:pPr>
            <a:r>
              <a:rPr lang="ko-KR" altLang="en-US" sz="3600" dirty="0" smtClean="0"/>
              <a:t> </a:t>
            </a:r>
          </a:p>
          <a:p>
            <a:pPr>
              <a:buNone/>
            </a:pPr>
            <a:r>
              <a:rPr lang="ko-KR" altLang="en-US" sz="3600" dirty="0" smtClean="0"/>
              <a:t>  </a:t>
            </a:r>
            <a:r>
              <a:rPr lang="en-US" altLang="ko-KR" sz="3600" dirty="0" smtClean="0"/>
              <a:t>1)  </a:t>
            </a:r>
            <a:r>
              <a:rPr lang="ko-KR" altLang="en-US" sz="3600" dirty="0" smtClean="0"/>
              <a:t>목표설정이론</a:t>
            </a:r>
            <a:r>
              <a:rPr lang="en-US" altLang="ko-KR" sz="3600" dirty="0" smtClean="0"/>
              <a:t>:  </a:t>
            </a:r>
            <a:r>
              <a:rPr lang="ko-KR" altLang="en-US" sz="3600" dirty="0" smtClean="0"/>
              <a:t>구체적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 명확한  실현가능 </a:t>
            </a:r>
            <a:r>
              <a:rPr lang="en-US" altLang="ko-KR" sz="3600" dirty="0" smtClean="0"/>
              <a:t>-</a:t>
            </a:r>
          </a:p>
          <a:p>
            <a:pPr>
              <a:buNone/>
            </a:pPr>
            <a:r>
              <a:rPr lang="en-US" altLang="ko-KR" sz="3600" dirty="0" smtClean="0"/>
              <a:t>       </a:t>
            </a:r>
            <a:r>
              <a:rPr lang="ko-KR" altLang="en-US" sz="3600" dirty="0" smtClean="0"/>
              <a:t>자발적  목표달성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  이를 피드백 시  성과는  배가        </a:t>
            </a:r>
            <a:endParaRPr lang="en-US" altLang="ko-KR" sz="3600" dirty="0" smtClean="0"/>
          </a:p>
          <a:p>
            <a:pPr>
              <a:buNone/>
            </a:pPr>
            <a:r>
              <a:rPr lang="en-US" altLang="ko-KR" sz="3600" dirty="0" smtClean="0"/>
              <a:t>       </a:t>
            </a:r>
            <a:r>
              <a:rPr lang="ko-KR" altLang="en-US" sz="3600" dirty="0" smtClean="0"/>
              <a:t>된다</a:t>
            </a:r>
            <a:r>
              <a:rPr lang="en-US" altLang="ko-KR" sz="3600" dirty="0" smtClean="0"/>
              <a:t>. </a:t>
            </a:r>
          </a:p>
          <a:p>
            <a:pPr>
              <a:buNone/>
            </a:pPr>
            <a:r>
              <a:rPr lang="en-US" altLang="ko-KR" sz="3600" dirty="0" smtClean="0"/>
              <a:t> 2)  </a:t>
            </a:r>
            <a:r>
              <a:rPr lang="ko-KR" altLang="en-US" sz="3600" dirty="0" smtClean="0"/>
              <a:t>공정성이론</a:t>
            </a:r>
            <a:r>
              <a:rPr lang="en-US" altLang="ko-KR" sz="3600" dirty="0" smtClean="0"/>
              <a:t>:  </a:t>
            </a:r>
            <a:r>
              <a:rPr lang="ko-KR" altLang="en-US" sz="3600" dirty="0" smtClean="0"/>
              <a:t>절차공정 </a:t>
            </a:r>
            <a:r>
              <a:rPr lang="en-US" altLang="ko-KR" sz="3600" dirty="0" smtClean="0"/>
              <a:t>- </a:t>
            </a:r>
            <a:r>
              <a:rPr lang="ko-KR" altLang="en-US" sz="3600" dirty="0" smtClean="0"/>
              <a:t>직무에 몰입  </a:t>
            </a:r>
            <a:r>
              <a:rPr lang="en-US" altLang="ko-KR" sz="3600" dirty="0" smtClean="0"/>
              <a:t>- </a:t>
            </a:r>
            <a:r>
              <a:rPr lang="ko-KR" altLang="en-US" sz="3600" dirty="0" smtClean="0"/>
              <a:t>만족 </a:t>
            </a:r>
            <a:r>
              <a:rPr lang="en-US" altLang="ko-KR" sz="3600" dirty="0" smtClean="0"/>
              <a:t>– </a:t>
            </a:r>
          </a:p>
          <a:p>
            <a:pPr>
              <a:buNone/>
            </a:pPr>
            <a:r>
              <a:rPr lang="en-US" altLang="ko-KR" sz="3600" dirty="0" smtClean="0"/>
              <a:t>      </a:t>
            </a:r>
            <a:r>
              <a:rPr lang="ko-KR" altLang="en-US" sz="3600" dirty="0" smtClean="0"/>
              <a:t>성과배가 </a:t>
            </a:r>
          </a:p>
          <a:p>
            <a:pPr>
              <a:buNone/>
            </a:pPr>
            <a:r>
              <a:rPr lang="ko-KR" altLang="en-US" sz="3600" dirty="0" smtClean="0"/>
              <a:t> </a:t>
            </a:r>
            <a:r>
              <a:rPr lang="en-US" altLang="ko-KR" sz="3600" dirty="0" smtClean="0"/>
              <a:t>3)  </a:t>
            </a:r>
            <a:r>
              <a:rPr lang="ko-KR" altLang="en-US" sz="3600" dirty="0" smtClean="0"/>
              <a:t>기대이론</a:t>
            </a:r>
            <a:r>
              <a:rPr lang="en-US" altLang="ko-KR" sz="3600" dirty="0" smtClean="0"/>
              <a:t>:  </a:t>
            </a:r>
            <a:r>
              <a:rPr lang="ko-KR" altLang="en-US" sz="3600" dirty="0" smtClean="0"/>
              <a:t>구성원 노력 </a:t>
            </a:r>
            <a:r>
              <a:rPr lang="en-US" altLang="ko-KR" sz="3600" dirty="0" smtClean="0"/>
              <a:t>- </a:t>
            </a:r>
            <a:r>
              <a:rPr lang="ko-KR" altLang="en-US" sz="3600" dirty="0" smtClean="0"/>
              <a:t>성과 </a:t>
            </a:r>
            <a:r>
              <a:rPr lang="en-US" altLang="ko-KR" sz="3600" dirty="0" smtClean="0"/>
              <a:t>-  </a:t>
            </a:r>
            <a:r>
              <a:rPr lang="ko-KR" altLang="en-US" sz="3600" dirty="0" smtClean="0"/>
              <a:t>보상 </a:t>
            </a:r>
            <a:endParaRPr lang="en-US" altLang="ko-KR" sz="3600" dirty="0" smtClean="0"/>
          </a:p>
          <a:p>
            <a:pPr>
              <a:buNone/>
            </a:pPr>
            <a:r>
              <a:rPr lang="en-US" altLang="ko-KR" sz="3600" dirty="0" smtClean="0"/>
              <a:t>       (</a:t>
            </a:r>
            <a:r>
              <a:rPr lang="ko-KR" altLang="en-US" sz="3600" dirty="0" smtClean="0"/>
              <a:t>외재적</a:t>
            </a:r>
            <a:r>
              <a:rPr lang="en-US" altLang="ko-KR" sz="3600" dirty="0" smtClean="0"/>
              <a:t>.</a:t>
            </a:r>
            <a:r>
              <a:rPr lang="ko-KR" altLang="en-US" sz="3600" dirty="0" smtClean="0"/>
              <a:t> 내재적 </a:t>
            </a:r>
            <a:r>
              <a:rPr lang="en-US" altLang="ko-KR" sz="3600" dirty="0" smtClean="0"/>
              <a:t>- </a:t>
            </a:r>
            <a:r>
              <a:rPr lang="ko-KR" altLang="en-US" sz="3600" dirty="0" smtClean="0"/>
              <a:t>효과적</a:t>
            </a:r>
            <a:r>
              <a:rPr lang="en-US" altLang="ko-KR" sz="3600" dirty="0" smtClean="0"/>
              <a:t>) 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428604"/>
            <a:ext cx="7772400" cy="5304652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dirty="0" smtClean="0">
                <a:solidFill>
                  <a:schemeClr val="accent1"/>
                </a:solidFill>
              </a:rPr>
              <a:t> 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400" dirty="0">
                <a:solidFill>
                  <a:schemeClr val="accent1"/>
                </a:solidFill>
              </a:rPr>
              <a:t> </a:t>
            </a:r>
            <a:r>
              <a:rPr lang="ko-KR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ko-KR" sz="3500" dirty="0" smtClean="0">
                <a:solidFill>
                  <a:schemeClr val="accent1"/>
                </a:solidFill>
              </a:rPr>
              <a:t>Maslow</a:t>
            </a:r>
            <a:r>
              <a:rPr lang="ko-KR" altLang="en-US" sz="3500" dirty="0" smtClean="0">
                <a:solidFill>
                  <a:schemeClr val="accent1"/>
                </a:solidFill>
              </a:rPr>
              <a:t> 욕구단계론</a:t>
            </a:r>
            <a:endParaRPr lang="en-US" altLang="ko-KR" sz="35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3500" dirty="0" smtClean="0">
                <a:solidFill>
                  <a:schemeClr val="accent1"/>
                </a:solidFill>
              </a:rPr>
              <a:t> </a:t>
            </a:r>
            <a:endParaRPr lang="en-US" altLang="ko-KR" sz="35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-  </a:t>
            </a:r>
            <a:r>
              <a:rPr lang="ko-KR" altLang="en-US" dirty="0" smtClean="0"/>
              <a:t>생리적 욕구</a:t>
            </a:r>
            <a:r>
              <a:rPr lang="en-US" altLang="ko-KR" dirty="0" smtClean="0"/>
              <a:t>(Physiological Needs):</a:t>
            </a:r>
            <a:r>
              <a:rPr lang="ko-KR" altLang="en-US" dirty="0" smtClean="0"/>
              <a:t>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주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안전욕구</a:t>
            </a:r>
            <a:r>
              <a:rPr lang="en-US" altLang="ko-KR" dirty="0" smtClean="0"/>
              <a:t>(Safety Needs):</a:t>
            </a:r>
            <a:r>
              <a:rPr lang="ko-KR" altLang="en-US" dirty="0" smtClean="0"/>
              <a:t>직업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생활       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애정욕구</a:t>
            </a:r>
            <a:r>
              <a:rPr lang="en-US" altLang="ko-KR" dirty="0" smtClean="0"/>
              <a:t>(Love Needs):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,</a:t>
            </a:r>
            <a:r>
              <a:rPr lang="ko-KR" altLang="en-US" dirty="0" smtClean="0"/>
              <a:t>친분</a:t>
            </a:r>
            <a:r>
              <a:rPr lang="en-US" altLang="ko-KR" dirty="0" smtClean="0"/>
              <a:t>,</a:t>
            </a:r>
            <a:r>
              <a:rPr lang="ko-KR" altLang="en-US" dirty="0" smtClean="0"/>
              <a:t>소속감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존경욕구</a:t>
            </a:r>
            <a:r>
              <a:rPr lang="en-US" altLang="ko-KR" dirty="0" smtClean="0"/>
              <a:t>(Esteem Needs):</a:t>
            </a:r>
            <a:r>
              <a:rPr lang="ko-KR" altLang="en-US" dirty="0" smtClean="0"/>
              <a:t>사회적 인정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지위  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자아실현의 욕구 </a:t>
            </a:r>
            <a:r>
              <a:rPr lang="en-US" altLang="ko-KR" dirty="0" smtClean="0"/>
              <a:t>(Self-Actualization Needs):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창조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성과</a:t>
            </a:r>
            <a:r>
              <a:rPr lang="en-US" altLang="ko-KR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>
                <a:solidFill>
                  <a:srgbClr val="0070C0"/>
                </a:solidFill>
              </a:rPr>
              <a:t>   *  </a:t>
            </a:r>
            <a:r>
              <a:rPr lang="ko-KR" altLang="en-US" dirty="0" smtClean="0">
                <a:solidFill>
                  <a:srgbClr val="0070C0"/>
                </a:solidFill>
              </a:rPr>
              <a:t>안전</a:t>
            </a:r>
            <a:r>
              <a:rPr lang="en-US" altLang="ko-KR" dirty="0" smtClean="0">
                <a:solidFill>
                  <a:srgbClr val="0070C0"/>
                </a:solidFill>
              </a:rPr>
              <a:t>(</a:t>
            </a:r>
            <a:r>
              <a:rPr lang="ko-KR" altLang="en-US" dirty="0" smtClean="0">
                <a:solidFill>
                  <a:srgbClr val="0070C0"/>
                </a:solidFill>
              </a:rPr>
              <a:t>질서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>
                <a:solidFill>
                  <a:srgbClr val="0070C0"/>
                </a:solidFill>
              </a:rPr>
              <a:t>의 욕구</a:t>
            </a:r>
            <a:r>
              <a:rPr lang="en-US" altLang="ko-KR" dirty="0" smtClean="0">
                <a:solidFill>
                  <a:srgbClr val="0070C0"/>
                </a:solidFill>
              </a:rPr>
              <a:t>(</a:t>
            </a:r>
            <a:r>
              <a:rPr lang="ko-KR" altLang="en-US" dirty="0" smtClean="0">
                <a:solidFill>
                  <a:srgbClr val="0070C0"/>
                </a:solidFill>
              </a:rPr>
              <a:t>전 단계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James Davies)   </a:t>
            </a:r>
          </a:p>
          <a:p>
            <a:pPr marL="0" indent="0"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*  </a:t>
            </a:r>
            <a:r>
              <a:rPr lang="ko-KR" altLang="en-US" dirty="0" smtClean="0">
                <a:solidFill>
                  <a:srgbClr val="0070C0"/>
                </a:solidFill>
              </a:rPr>
              <a:t>리더는 구성원 욕구를 반영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필요로 전환하여 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altLang="ko-KR" dirty="0" smtClean="0">
                <a:solidFill>
                  <a:srgbClr val="0070C0"/>
                </a:solidFill>
              </a:rPr>
              <a:t>       </a:t>
            </a:r>
            <a:r>
              <a:rPr lang="ko-KR" altLang="en-US" dirty="0" smtClean="0">
                <a:solidFill>
                  <a:srgbClr val="0070C0"/>
                </a:solidFill>
              </a:rPr>
              <a:t>변화추구</a:t>
            </a:r>
            <a:r>
              <a:rPr lang="en-US" altLang="ko-KR" dirty="0" smtClean="0">
                <a:solidFill>
                  <a:srgbClr val="0070C0"/>
                </a:solidFill>
              </a:rPr>
              <a:t>(Burns) </a:t>
            </a:r>
          </a:p>
          <a:p>
            <a:pPr marL="0" indent="0">
              <a:buNone/>
              <a:defRPr/>
            </a:pPr>
            <a:r>
              <a:rPr lang="en-US" altLang="ko-KR" dirty="0" smtClean="0">
                <a:solidFill>
                  <a:srgbClr val="0070C0"/>
                </a:solidFill>
              </a:rPr>
              <a:t>   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571480"/>
            <a:ext cx="7772400" cy="5881856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800" dirty="0">
                <a:solidFill>
                  <a:schemeClr val="accent1"/>
                </a:solidFill>
              </a:rPr>
              <a:t> </a:t>
            </a:r>
            <a:r>
              <a:rPr lang="en-US" altLang="ko-KR" sz="2800" dirty="0" smtClean="0">
                <a:solidFill>
                  <a:schemeClr val="accent1"/>
                </a:solidFill>
              </a:rPr>
              <a:t>   </a:t>
            </a:r>
            <a:endParaRPr lang="en-US" altLang="ko-KR" dirty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dirty="0" smtClean="0">
                <a:solidFill>
                  <a:schemeClr val="accent1"/>
                </a:solidFill>
              </a:rPr>
              <a:t>  리더십과  동기부여이론</a:t>
            </a:r>
            <a:r>
              <a:rPr lang="en-US" altLang="ko-KR" dirty="0" smtClean="0">
                <a:solidFill>
                  <a:schemeClr val="accent1"/>
                </a:solidFill>
              </a:rPr>
              <a:t>(Motivation Theories)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</a:rPr>
              <a:t>-  </a:t>
            </a:r>
            <a:r>
              <a:rPr lang="ko-KR" altLang="en-US" dirty="0" smtClean="0">
                <a:solidFill>
                  <a:srgbClr val="0070C0"/>
                </a:solidFill>
              </a:rPr>
              <a:t>동기유발</a:t>
            </a:r>
            <a:r>
              <a:rPr lang="en-US" altLang="ko-KR" dirty="0">
                <a:solidFill>
                  <a:srgbClr val="0070C0"/>
                </a:solidFill>
              </a:rPr>
              <a:t>(Motivation): </a:t>
            </a:r>
            <a:r>
              <a:rPr lang="ko-KR" altLang="en-US" dirty="0"/>
              <a:t>최선</a:t>
            </a:r>
            <a:r>
              <a:rPr lang="en-US" altLang="ko-KR" dirty="0"/>
              <a:t>,</a:t>
            </a:r>
            <a:r>
              <a:rPr lang="ko-KR" altLang="en-US" dirty="0"/>
              <a:t>열정</a:t>
            </a:r>
            <a:r>
              <a:rPr lang="en-US" altLang="ko-KR" dirty="0"/>
              <a:t>,</a:t>
            </a:r>
            <a:r>
              <a:rPr lang="ko-KR" altLang="en-US" dirty="0"/>
              <a:t>의지</a:t>
            </a:r>
            <a:r>
              <a:rPr lang="en-US" altLang="ko-KR" dirty="0"/>
              <a:t>(</a:t>
            </a:r>
            <a:r>
              <a:rPr lang="ko-KR" altLang="en-US" dirty="0" smtClean="0"/>
              <a:t>성과</a:t>
            </a:r>
            <a:r>
              <a:rPr lang="en-US" altLang="ko-KR" dirty="0" smtClean="0"/>
              <a:t>,</a:t>
            </a:r>
            <a:r>
              <a:rPr lang="ko-KR" altLang="en-US" dirty="0" smtClean="0"/>
              <a:t> 만족 </a:t>
            </a:r>
            <a:r>
              <a:rPr lang="ko-KR" altLang="en-US" dirty="0"/>
              <a:t>균형</a:t>
            </a:r>
            <a:r>
              <a:rPr lang="en-US" altLang="ko-KR" dirty="0" smtClean="0"/>
              <a:t>)</a:t>
            </a:r>
            <a:endParaRPr lang="en-US" altLang="ko-KR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 -  </a:t>
            </a:r>
            <a:r>
              <a:rPr lang="ko-KR" altLang="en-US" dirty="0" smtClean="0"/>
              <a:t>내용이론</a:t>
            </a:r>
            <a:r>
              <a:rPr lang="en-US" altLang="ko-KR" dirty="0" smtClean="0"/>
              <a:t>(Content Theory) 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</a:t>
            </a:r>
            <a:r>
              <a:rPr lang="en-US" altLang="ko-KR" dirty="0" smtClean="0">
                <a:solidFill>
                  <a:schemeClr val="accent1"/>
                </a:solidFill>
              </a:rPr>
              <a:t>* Maslow </a:t>
            </a:r>
            <a:r>
              <a:rPr lang="ko-KR" altLang="en-US" dirty="0" smtClean="0">
                <a:solidFill>
                  <a:schemeClr val="accent1"/>
                </a:solidFill>
              </a:rPr>
              <a:t>욕구단계론</a:t>
            </a:r>
            <a:r>
              <a:rPr lang="en-US" altLang="ko-KR" dirty="0" smtClean="0">
                <a:solidFill>
                  <a:schemeClr val="accent1"/>
                </a:solidFill>
              </a:rPr>
              <a:t>: </a:t>
            </a:r>
            <a:r>
              <a:rPr lang="ko-KR" altLang="en-US" dirty="0" smtClean="0">
                <a:solidFill>
                  <a:schemeClr val="accent1"/>
                </a:solidFill>
              </a:rPr>
              <a:t>욕구 충족</a:t>
            </a:r>
            <a:r>
              <a:rPr lang="en-US" altLang="ko-KR" dirty="0" smtClean="0">
                <a:solidFill>
                  <a:schemeClr val="accent1"/>
                </a:solidFill>
              </a:rPr>
              <a:t>,</a:t>
            </a:r>
            <a:r>
              <a:rPr lang="ko-KR" altLang="en-US" dirty="0" smtClean="0">
                <a:solidFill>
                  <a:schemeClr val="accent1"/>
                </a:solidFill>
              </a:rPr>
              <a:t> 동기부여 책으로 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>
                <a:solidFill>
                  <a:schemeClr val="accent1"/>
                </a:solidFill>
              </a:rPr>
              <a:t>       </a:t>
            </a:r>
            <a:r>
              <a:rPr lang="ko-KR" altLang="en-US" dirty="0" smtClean="0">
                <a:solidFill>
                  <a:schemeClr val="accent1"/>
                </a:solidFill>
              </a:rPr>
              <a:t>부적절   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* Herzberg 2</a:t>
            </a:r>
            <a:r>
              <a:rPr lang="ko-KR" altLang="en-US" dirty="0" smtClean="0">
                <a:solidFill>
                  <a:srgbClr val="0070C0"/>
                </a:solidFill>
              </a:rPr>
              <a:t>요인이론</a:t>
            </a:r>
            <a:r>
              <a:rPr lang="en-US" altLang="ko-KR" dirty="0" smtClean="0"/>
              <a:t>:</a:t>
            </a:r>
            <a:r>
              <a:rPr lang="ko-KR" altLang="en-US" dirty="0" smtClean="0"/>
              <a:t>위생요인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급여</a:t>
            </a:r>
            <a:r>
              <a:rPr lang="en-US" altLang="ko-KR" dirty="0" smtClean="0"/>
              <a:t>), </a:t>
            </a:r>
            <a:r>
              <a:rPr lang="ko-KR" altLang="en-US" dirty="0" smtClean="0"/>
              <a:t>동기요인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성취감</a:t>
            </a:r>
            <a:r>
              <a:rPr lang="en-US" altLang="ko-KR" dirty="0" smtClean="0"/>
              <a:t>)</a:t>
            </a:r>
            <a:r>
              <a:rPr lang="ko-KR" altLang="en-US" dirty="0" smtClean="0"/>
              <a:t>  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과정이론</a:t>
            </a:r>
            <a:r>
              <a:rPr lang="en-US" altLang="ko-KR" dirty="0" smtClean="0"/>
              <a:t>(Process Theory)  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* </a:t>
            </a:r>
            <a:r>
              <a:rPr lang="ko-KR" altLang="en-US" dirty="0" smtClean="0">
                <a:solidFill>
                  <a:srgbClr val="0070C0"/>
                </a:solidFill>
              </a:rPr>
              <a:t>목표설정이론</a:t>
            </a:r>
            <a:r>
              <a:rPr lang="en-US" altLang="ko-KR" dirty="0" smtClean="0">
                <a:solidFill>
                  <a:srgbClr val="0070C0"/>
                </a:solidFill>
              </a:rPr>
              <a:t>:</a:t>
            </a:r>
            <a:r>
              <a:rPr lang="ko-KR" altLang="en-US" dirty="0" smtClean="0"/>
              <a:t>구체적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명확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실현가능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자발적</a:t>
            </a:r>
            <a:r>
              <a:rPr lang="en-US" altLang="ko-KR" dirty="0" smtClean="0"/>
              <a:t>,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목표달성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피드백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* </a:t>
            </a:r>
            <a:r>
              <a:rPr lang="ko-KR" altLang="en-US" dirty="0" smtClean="0">
                <a:solidFill>
                  <a:schemeClr val="accent1"/>
                </a:solidFill>
              </a:rPr>
              <a:t>공정성이론</a:t>
            </a:r>
            <a:r>
              <a:rPr lang="en-US" altLang="ko-KR" dirty="0" smtClean="0">
                <a:solidFill>
                  <a:schemeClr val="accent1"/>
                </a:solidFill>
              </a:rPr>
              <a:t>:</a:t>
            </a:r>
            <a:r>
              <a:rPr lang="ko-KR" altLang="en-US" dirty="0" smtClean="0"/>
              <a:t>절차공성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직무몰입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성과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* </a:t>
            </a:r>
            <a:r>
              <a:rPr lang="ko-KR" altLang="en-US" dirty="0" smtClean="0">
                <a:solidFill>
                  <a:srgbClr val="0070C0"/>
                </a:solidFill>
              </a:rPr>
              <a:t>기대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이론</a:t>
            </a:r>
            <a:r>
              <a:rPr lang="en-US" altLang="ko-KR" dirty="0" smtClean="0">
                <a:solidFill>
                  <a:srgbClr val="0070C0"/>
                </a:solidFill>
              </a:rPr>
              <a:t>:</a:t>
            </a:r>
            <a:r>
              <a:rPr lang="ko-KR" altLang="en-US" dirty="0" smtClean="0"/>
              <a:t>노력하면 성과달성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성과달성 보상</a:t>
            </a:r>
            <a:r>
              <a:rPr lang="en-US" altLang="ko-KR" dirty="0" smtClean="0"/>
              <a:t>,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보상매력    </a:t>
            </a:r>
            <a:endParaRPr lang="en-US" altLang="ko-KR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  * </a:t>
            </a:r>
            <a:r>
              <a:rPr lang="ko-KR" altLang="en-US" dirty="0" smtClean="0"/>
              <a:t>외재적 보상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금전적</a:t>
            </a:r>
            <a:r>
              <a:rPr lang="en-US" altLang="ko-KR" dirty="0" smtClean="0"/>
              <a:t>), </a:t>
            </a:r>
            <a:r>
              <a:rPr lang="ko-KR" altLang="en-US" dirty="0" smtClean="0"/>
              <a:t>내재적 보상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자부심 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내용 개체 틀 1"/>
          <p:cNvSpPr>
            <a:spLocks noGrp="1"/>
          </p:cNvSpPr>
          <p:nvPr>
            <p:ph idx="1"/>
          </p:nvPr>
        </p:nvSpPr>
        <p:spPr>
          <a:xfrm>
            <a:off x="395288" y="1341438"/>
            <a:ext cx="8137525" cy="4471987"/>
          </a:xfrm>
        </p:spPr>
        <p:txBody>
          <a:bodyPr/>
          <a:lstStyle/>
          <a:p>
            <a:pPr marL="107950" indent="0">
              <a:buFont typeface="Wingdings 3" pitchFamily="18" charset="2"/>
              <a:buNone/>
            </a:pPr>
            <a:endParaRPr lang="en-US" altLang="ko-KR" dirty="0" smtClean="0"/>
          </a:p>
          <a:p>
            <a:pPr marL="107950" indent="0">
              <a:buFont typeface="Wingdings 3" pitchFamily="18" charset="2"/>
              <a:buNone/>
            </a:pPr>
            <a:endParaRPr lang="en-US" altLang="ko-KR" dirty="0" smtClean="0"/>
          </a:p>
          <a:p>
            <a:pPr marL="107950" indent="0">
              <a:buFont typeface="Wingdings 3" pitchFamily="18" charset="2"/>
              <a:buNone/>
            </a:pPr>
            <a:endParaRPr lang="ko-KR" altLang="en-US" dirty="0" smtClean="0"/>
          </a:p>
        </p:txBody>
      </p:sp>
      <p:pic>
        <p:nvPicPr>
          <p:cNvPr id="28676" name="Picture 2" descr="C:\Documents and Settings\admin\바탕 화면\전략적 리더십\07 Maslow의 욕구단계론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500042"/>
            <a:ext cx="764386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ko-KR" sz="3200" b="1" u="sng" dirty="0" smtClean="0"/>
              <a:t>7. </a:t>
            </a:r>
            <a:r>
              <a:rPr lang="ko-KR" altLang="en-US" sz="3200" b="1" u="sng" dirty="0" smtClean="0"/>
              <a:t>리더십과  갈등</a:t>
            </a:r>
            <a:r>
              <a:rPr lang="ko-KR" altLang="en-US" sz="3200" u="sng" dirty="0" smtClean="0"/>
              <a:t> </a:t>
            </a:r>
            <a:r>
              <a:rPr lang="ko-KR" altLang="en-US" sz="3200" dirty="0" smtClean="0"/>
              <a:t/>
            </a:r>
            <a:br>
              <a:rPr lang="ko-KR" altLang="en-US" sz="3200" dirty="0" smtClean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800" dirty="0" smtClean="0"/>
              <a:t>  1. </a:t>
            </a:r>
            <a:r>
              <a:rPr lang="ko-KR" altLang="en-US" sz="2800" dirty="0" smtClean="0"/>
              <a:t>세상사에 경쟁은 필연적 </a:t>
            </a:r>
          </a:p>
          <a:p>
            <a:pPr>
              <a:buNone/>
            </a:pPr>
            <a:r>
              <a:rPr lang="en-US" altLang="ko-KR" sz="2800" dirty="0" smtClean="0"/>
              <a:t>  2. </a:t>
            </a:r>
            <a:r>
              <a:rPr lang="ko-KR" altLang="en-US" sz="2800" dirty="0" smtClean="0"/>
              <a:t>리더십과 갈등의 문제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공정의 본질과  </a:t>
            </a:r>
            <a:r>
              <a:rPr lang="ko-KR" altLang="en-US" sz="2800" dirty="0" err="1" smtClean="0"/>
              <a:t>비슷</a:t>
            </a:r>
            <a:r>
              <a:rPr lang="ko-KR" altLang="en-US" sz="2800" dirty="0" smtClean="0"/>
              <a:t> </a:t>
            </a:r>
          </a:p>
          <a:p>
            <a:pPr>
              <a:buNone/>
            </a:pPr>
            <a:r>
              <a:rPr lang="en-US" altLang="ko-KR" sz="2800" dirty="0" smtClean="0"/>
              <a:t>  3. </a:t>
            </a:r>
            <a:r>
              <a:rPr lang="ko-KR" altLang="en-US" sz="2800" dirty="0" smtClean="0"/>
              <a:t>조직은 갈등존재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역동성을 위해 업무수행 </a:t>
            </a:r>
            <a:r>
              <a:rPr lang="en-US" altLang="ko-KR" sz="2800" dirty="0" smtClean="0"/>
              <a:t>– </a:t>
            </a:r>
          </a:p>
          <a:p>
            <a:pPr>
              <a:buNone/>
            </a:pPr>
            <a:r>
              <a:rPr lang="en-US" altLang="ko-KR" sz="2800" dirty="0" smtClean="0"/>
              <a:t>      </a:t>
            </a:r>
            <a:r>
              <a:rPr lang="ko-KR" altLang="en-US" sz="2800" dirty="0" smtClean="0"/>
              <a:t>하지만 지나쳐서는 </a:t>
            </a:r>
            <a:r>
              <a:rPr lang="ko-KR" altLang="en-US" sz="2800" dirty="0" err="1" smtClean="0"/>
              <a:t>않된다</a:t>
            </a:r>
            <a:r>
              <a:rPr lang="en-US" altLang="ko-KR" sz="2800" dirty="0" smtClean="0"/>
              <a:t>. </a:t>
            </a:r>
          </a:p>
          <a:p>
            <a:pPr>
              <a:buNone/>
            </a:pPr>
            <a:r>
              <a:rPr lang="en-US" altLang="ko-KR" sz="2800" dirty="0" smtClean="0"/>
              <a:t>  4. </a:t>
            </a:r>
            <a:r>
              <a:rPr lang="ko-KR" altLang="en-US" sz="2800" dirty="0" smtClean="0"/>
              <a:t>리더십</a:t>
            </a:r>
            <a:r>
              <a:rPr lang="en-US" altLang="ko-KR" sz="2800" dirty="0" smtClean="0">
                <a:solidFill>
                  <a:srgbClr val="0070C0"/>
                </a:solidFill>
              </a:rPr>
              <a:t>Leadership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파트너십</a:t>
            </a:r>
            <a:r>
              <a:rPr lang="en-US" altLang="ko-KR" sz="2800" dirty="0" smtClean="0">
                <a:solidFill>
                  <a:srgbClr val="0070C0"/>
                </a:solidFill>
              </a:rPr>
              <a:t> Partnership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</a:t>
            </a:r>
            <a:r>
              <a:rPr lang="ko-KR" altLang="en-US" sz="2800" dirty="0" err="1" smtClean="0"/>
              <a:t>팔로워십</a:t>
            </a:r>
            <a:r>
              <a:rPr lang="en-US" altLang="ko-KR" sz="2800" dirty="0" smtClean="0">
                <a:solidFill>
                  <a:srgbClr val="0070C0"/>
                </a:solidFill>
              </a:rPr>
              <a:t> Fellowship, </a:t>
            </a:r>
            <a:r>
              <a:rPr lang="ko-KR" altLang="en-US" sz="2800" dirty="0" smtClean="0"/>
              <a:t>멤버십</a:t>
            </a:r>
            <a:r>
              <a:rPr lang="ko-KR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ko-KR" sz="2800" dirty="0" smtClean="0">
                <a:solidFill>
                  <a:srgbClr val="0070C0"/>
                </a:solidFill>
              </a:rPr>
              <a:t>Membership </a:t>
            </a:r>
            <a:r>
              <a:rPr lang="ko-KR" altLang="en-US" sz="2800" dirty="0" smtClean="0"/>
              <a:t>의       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융합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승화의 노력 요구 </a:t>
            </a:r>
            <a:endParaRPr lang="en-US" altLang="ko-KR" sz="2800" dirty="0" smtClean="0"/>
          </a:p>
          <a:p>
            <a:pPr>
              <a:buNone/>
            </a:pPr>
            <a:endParaRPr lang="ko-KR" altLang="en-US" sz="2800" dirty="0" smtClean="0"/>
          </a:p>
          <a:p>
            <a:pPr>
              <a:buNone/>
            </a:pPr>
            <a:r>
              <a:rPr lang="ko-KR" altLang="en-US" sz="2800" dirty="0" smtClean="0"/>
              <a:t>  * 분배문제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오디세우스에서의  갈등 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642918"/>
            <a:ext cx="7772400" cy="5954434"/>
          </a:xfrm>
        </p:spPr>
        <p:txBody>
          <a:bodyPr rtlCol="0"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800" dirty="0" smtClean="0">
                <a:solidFill>
                  <a:schemeClr val="accent1"/>
                </a:solidFill>
              </a:rPr>
              <a:t>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800" dirty="0" smtClean="0">
                <a:solidFill>
                  <a:schemeClr val="accent1"/>
                </a:solidFill>
              </a:rPr>
              <a:t> 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4000" dirty="0">
                <a:solidFill>
                  <a:schemeClr val="accent1"/>
                </a:solidFill>
              </a:rPr>
              <a:t> </a:t>
            </a:r>
            <a:r>
              <a:rPr lang="en-US" altLang="ko-KR" sz="4000" dirty="0" smtClean="0">
                <a:solidFill>
                  <a:schemeClr val="accent1"/>
                </a:solidFill>
              </a:rPr>
              <a:t>  </a:t>
            </a:r>
            <a:r>
              <a:rPr lang="en-US" altLang="ko-KR" sz="5100" dirty="0" smtClean="0"/>
              <a:t>- </a:t>
            </a:r>
            <a:r>
              <a:rPr lang="ko-KR" altLang="en-US" sz="5100" dirty="0" smtClean="0"/>
              <a:t>변화</a:t>
            </a:r>
            <a:r>
              <a:rPr lang="en-US" altLang="ko-KR" sz="5100" dirty="0" smtClean="0"/>
              <a:t>: </a:t>
            </a:r>
            <a:r>
              <a:rPr lang="ko-KR" altLang="en-US" sz="5100" dirty="0" smtClean="0"/>
              <a:t>추종자</a:t>
            </a:r>
            <a:r>
              <a:rPr lang="en-US" altLang="ko-KR" sz="5100" dirty="0" smtClean="0"/>
              <a:t>/</a:t>
            </a:r>
            <a:r>
              <a:rPr lang="ko-KR" altLang="en-US" sz="5100" dirty="0" smtClean="0"/>
              <a:t>반대자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갈등존재</a:t>
            </a: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- </a:t>
            </a:r>
            <a:r>
              <a:rPr lang="ko-KR" altLang="en-US" sz="5100" dirty="0" smtClean="0"/>
              <a:t>갈등</a:t>
            </a:r>
            <a:r>
              <a:rPr lang="en-US" altLang="ko-KR" sz="5100" dirty="0" smtClean="0"/>
              <a:t>: </a:t>
            </a:r>
            <a:r>
              <a:rPr lang="ko-KR" altLang="en-US" sz="5100" dirty="0" smtClean="0"/>
              <a:t>리더십과 </a:t>
            </a:r>
            <a:r>
              <a:rPr lang="ko-KR" altLang="en-US" sz="5100" dirty="0" err="1" smtClean="0"/>
              <a:t>팔로워</a:t>
            </a:r>
            <a:r>
              <a:rPr lang="ko-KR" altLang="en-US" sz="5100" dirty="0" smtClean="0"/>
              <a:t> 십 역동적 결합</a:t>
            </a: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- </a:t>
            </a:r>
            <a:r>
              <a:rPr lang="ko-KR" altLang="en-US" sz="5100" dirty="0" smtClean="0"/>
              <a:t>역사적 통치자</a:t>
            </a:r>
            <a:r>
              <a:rPr lang="en-US" altLang="ko-KR" sz="5100" dirty="0" smtClean="0"/>
              <a:t>:  </a:t>
            </a:r>
            <a:r>
              <a:rPr lang="ko-KR" altLang="en-US" sz="5100" dirty="0" smtClean="0"/>
              <a:t>전사</a:t>
            </a: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5100" dirty="0" smtClean="0"/>
              <a:t>      (</a:t>
            </a:r>
            <a:r>
              <a:rPr lang="ko-KR" altLang="en-US" sz="5100" dirty="0" smtClean="0"/>
              <a:t>나폴레옹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처칠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드골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워싱턴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레닌</a:t>
            </a:r>
            <a:r>
              <a:rPr lang="en-US" altLang="ko-KR" sz="5100" dirty="0" smtClean="0"/>
              <a:t>,</a:t>
            </a:r>
            <a:r>
              <a:rPr lang="ko-KR" altLang="en-US" sz="5100" dirty="0" smtClean="0"/>
              <a:t>모택동</a:t>
            </a:r>
            <a:r>
              <a:rPr lang="en-US" altLang="ko-KR" sz="51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- </a:t>
            </a:r>
            <a:r>
              <a:rPr lang="ko-KR" altLang="en-US" sz="5100" dirty="0" smtClean="0"/>
              <a:t>갈등 존재를 이해하고 승화</a:t>
            </a: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51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5100" dirty="0" smtClean="0">
                <a:solidFill>
                  <a:schemeClr val="accent1"/>
                </a:solidFill>
              </a:rPr>
              <a:t>    *  </a:t>
            </a:r>
            <a:r>
              <a:rPr lang="ko-KR" altLang="en-US" sz="5100" dirty="0" smtClean="0">
                <a:solidFill>
                  <a:schemeClr val="accent1"/>
                </a:solidFill>
              </a:rPr>
              <a:t>트로이 전쟁과  </a:t>
            </a:r>
            <a:r>
              <a:rPr lang="ko-KR" altLang="en-US" sz="5100" dirty="0" err="1" smtClean="0">
                <a:solidFill>
                  <a:schemeClr val="accent1"/>
                </a:solidFill>
              </a:rPr>
              <a:t>알레산더</a:t>
            </a:r>
            <a:r>
              <a:rPr lang="ko-KR" altLang="en-US" sz="5100" dirty="0" smtClean="0">
                <a:solidFill>
                  <a:schemeClr val="accent1"/>
                </a:solidFill>
              </a:rPr>
              <a:t> 전쟁</a:t>
            </a:r>
            <a:endParaRPr lang="en-US" altLang="ko-KR" sz="51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51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5100" dirty="0" smtClean="0">
                <a:solidFill>
                  <a:schemeClr val="accent1"/>
                </a:solidFill>
              </a:rPr>
              <a:t>   </a:t>
            </a:r>
            <a:endParaRPr lang="en-US" altLang="ko-KR" sz="5100" dirty="0" smtClean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800" dirty="0" smtClean="0">
                <a:solidFill>
                  <a:schemeClr val="accent1"/>
                </a:solidFill>
              </a:rPr>
              <a:t>  </a:t>
            </a:r>
            <a:endParaRPr lang="en-US" altLang="ko-KR" sz="2800" dirty="0" smtClean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2000" dirty="0">
              <a:solidFill>
                <a:schemeClr val="accent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altLang="ko-K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ko-KR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b="1" u="sng" dirty="0" smtClean="0"/>
              <a:t>8. </a:t>
            </a:r>
            <a:r>
              <a:rPr lang="ko-KR" altLang="en-US" sz="3600" b="1" u="sng" dirty="0" smtClean="0"/>
              <a:t>리더십과  강제</a:t>
            </a:r>
            <a:r>
              <a:rPr lang="ko-KR" altLang="en-US" sz="3600" dirty="0" smtClean="0"/>
              <a:t>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ko-KR" altLang="en-US" sz="2800" dirty="0" smtClean="0">
                <a:solidFill>
                  <a:schemeClr val="accent1"/>
                </a:solidFill>
              </a:rPr>
              <a:t>강제</a:t>
            </a:r>
            <a:r>
              <a:rPr lang="en-US" altLang="ko-KR" sz="2800" dirty="0" smtClean="0">
                <a:solidFill>
                  <a:schemeClr val="accent1"/>
                </a:solidFill>
              </a:rPr>
              <a:t>, </a:t>
            </a:r>
            <a:r>
              <a:rPr lang="ko-KR" altLang="en-US" sz="2800" dirty="0" smtClean="0">
                <a:solidFill>
                  <a:schemeClr val="accent1"/>
                </a:solidFill>
              </a:rPr>
              <a:t>법</a:t>
            </a:r>
            <a:r>
              <a:rPr lang="en-US" altLang="ko-KR" sz="2800" dirty="0" smtClean="0">
                <a:solidFill>
                  <a:schemeClr val="accent1"/>
                </a:solidFill>
              </a:rPr>
              <a:t>(Power),</a:t>
            </a:r>
            <a:r>
              <a:rPr lang="ko-KR" altLang="en-US" sz="2800" dirty="0" smtClean="0">
                <a:solidFill>
                  <a:schemeClr val="accent1"/>
                </a:solidFill>
              </a:rPr>
              <a:t> 영향력 </a:t>
            </a:r>
            <a:r>
              <a:rPr lang="ko-KR" altLang="en-US" sz="2800" dirty="0" smtClean="0"/>
              <a:t/>
            </a:r>
            <a:br>
              <a:rPr lang="ko-KR" altLang="en-US" sz="2800" dirty="0" smtClean="0"/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1844824"/>
            <a:ext cx="777240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 </a:t>
            </a:r>
            <a:r>
              <a:rPr lang="en-US" altLang="ko-KR" dirty="0" smtClean="0"/>
              <a:t>1.  </a:t>
            </a:r>
            <a:r>
              <a:rPr lang="ko-KR" altLang="en-US" dirty="0" smtClean="0"/>
              <a:t>리더십은  마음을  움직이는  힘 </a:t>
            </a:r>
          </a:p>
          <a:p>
            <a:pPr>
              <a:buNone/>
            </a:pPr>
            <a:r>
              <a:rPr lang="ko-KR" altLang="en-US" dirty="0" smtClean="0"/>
              <a:t> </a:t>
            </a:r>
            <a:r>
              <a:rPr lang="en-US" altLang="ko-KR" dirty="0" smtClean="0"/>
              <a:t>2.  </a:t>
            </a:r>
            <a:r>
              <a:rPr lang="ko-KR" altLang="en-US" dirty="0" smtClean="0"/>
              <a:t>강제는  마음을  움직이는  힘과  거리가  멀다 </a:t>
            </a:r>
          </a:p>
          <a:p>
            <a:pPr>
              <a:buNone/>
            </a:pPr>
            <a:r>
              <a:rPr lang="ko-KR" altLang="en-US" dirty="0" smtClean="0"/>
              <a:t> </a:t>
            </a:r>
            <a:r>
              <a:rPr lang="en-US" altLang="ko-KR" dirty="0" smtClean="0"/>
              <a:t>3.  </a:t>
            </a:r>
            <a:r>
              <a:rPr lang="ko-KR" altLang="en-US" dirty="0" smtClean="0"/>
              <a:t>사람의  마음을  움직이는  영향력을  행사할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때 리더십 발휘 </a:t>
            </a:r>
          </a:p>
          <a:p>
            <a:pPr>
              <a:buNone/>
            </a:pPr>
            <a:r>
              <a:rPr lang="ko-KR" altLang="en-US" dirty="0" smtClean="0"/>
              <a:t> </a:t>
            </a:r>
            <a:r>
              <a:rPr lang="en-US" altLang="ko-KR" dirty="0" smtClean="0"/>
              <a:t>4. </a:t>
            </a:r>
            <a:r>
              <a:rPr lang="ko-KR" altLang="en-US" dirty="0" smtClean="0"/>
              <a:t>권위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조직 내 명령체계가  작동할 때  효과 </a:t>
            </a:r>
          </a:p>
          <a:p>
            <a:pPr>
              <a:buNone/>
            </a:pPr>
            <a:r>
              <a:rPr lang="ko-KR" altLang="en-US" dirty="0" smtClean="0"/>
              <a:t>    * 영향력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리더 구성원 비전 공유 시 리더를 </a:t>
            </a:r>
            <a:r>
              <a:rPr lang="ko-KR" altLang="en-US" dirty="0" err="1" smtClean="0"/>
              <a:t>믿</a:t>
            </a:r>
            <a:r>
              <a:rPr lang="ko-KR" altLang="en-US" dirty="0" smtClean="0"/>
              <a:t>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고 따른다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 5. </a:t>
            </a:r>
            <a:r>
              <a:rPr lang="ko-KR" altLang="en-US" dirty="0" smtClean="0"/>
              <a:t>현대사회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열린 사회로의  지향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ko-KR" sz="3200" b="1" u="sng" dirty="0" smtClean="0"/>
              <a:t>9. </a:t>
            </a:r>
            <a:r>
              <a:rPr lang="ko-KR" altLang="en-US" sz="3200" b="1" u="sng" dirty="0" smtClean="0"/>
              <a:t>리더십의  발휘과정</a:t>
            </a:r>
            <a:r>
              <a:rPr lang="ko-KR" altLang="en-US" sz="3200" dirty="0" smtClean="0"/>
              <a:t> </a:t>
            </a:r>
            <a:br>
              <a:rPr lang="ko-KR" altLang="en-US" sz="3200" dirty="0" smtClean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7772400" cy="3997424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sz="2800" dirty="0" smtClean="0"/>
              <a:t>아리스토텔레스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설들에는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1)  </a:t>
            </a:r>
            <a:r>
              <a:rPr lang="ko-KR" altLang="en-US" sz="2800" dirty="0" err="1" smtClean="0"/>
              <a:t>에토스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인격</a:t>
            </a:r>
            <a:r>
              <a:rPr lang="en-US" altLang="ko-KR" sz="2800" dirty="0" smtClean="0"/>
              <a:t>- 60% </a:t>
            </a:r>
          </a:p>
          <a:p>
            <a:pPr>
              <a:buNone/>
            </a:pPr>
            <a:r>
              <a:rPr lang="en-US" altLang="ko-KR" sz="2800" dirty="0" smtClean="0"/>
              <a:t>   2)  </a:t>
            </a:r>
            <a:r>
              <a:rPr lang="ko-KR" altLang="en-US" sz="2800" dirty="0" smtClean="0"/>
              <a:t>로고스 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의미 있는 메시지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가장 이상적      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-10% </a:t>
            </a:r>
          </a:p>
          <a:p>
            <a:pPr>
              <a:buNone/>
            </a:pPr>
            <a:r>
              <a:rPr lang="en-US" altLang="ko-KR" sz="2800" dirty="0" smtClean="0"/>
              <a:t>   3)  </a:t>
            </a:r>
            <a:r>
              <a:rPr lang="ko-KR" altLang="en-US" sz="2800" dirty="0" smtClean="0"/>
              <a:t>파토스 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감성적인 것 </a:t>
            </a:r>
            <a:r>
              <a:rPr lang="en-US" altLang="ko-KR" sz="2800" dirty="0" smtClean="0"/>
              <a:t>- 30% 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en-US" altLang="ko-KR" sz="3200" b="1" u="sng" dirty="0" smtClean="0"/>
              <a:t/>
            </a:r>
            <a:br>
              <a:rPr lang="en-US" altLang="ko-KR" sz="3200" b="1" u="sng" dirty="0" smtClean="0"/>
            </a:br>
            <a:r>
              <a:rPr lang="en-US" altLang="ko-KR" sz="3200" b="1" u="sng" dirty="0" smtClean="0"/>
              <a:t/>
            </a:r>
            <a:br>
              <a:rPr lang="en-US" altLang="ko-KR" sz="3200" b="1" u="sng" dirty="0" smtClean="0"/>
            </a:br>
            <a:r>
              <a:rPr lang="en-US" altLang="ko-KR" sz="3200" b="1" u="sng" dirty="0" smtClean="0"/>
              <a:t>10. </a:t>
            </a:r>
            <a:r>
              <a:rPr lang="ko-KR" altLang="en-US" sz="3200" b="1" u="sng" dirty="0" smtClean="0"/>
              <a:t>리더십의  평가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:  </a:t>
            </a:r>
            <a:r>
              <a:rPr lang="ko-KR" altLang="en-US" sz="3200" dirty="0" smtClean="0"/>
              <a:t>비전과  가치로 평가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 </a:t>
            </a:r>
            <a:br>
              <a:rPr lang="ko-KR" altLang="en-US" sz="3200" dirty="0" smtClean="0"/>
            </a:br>
            <a:r>
              <a:rPr lang="en-US" altLang="ko-KR" sz="3600" b="1" u="sng" dirty="0" smtClean="0"/>
              <a:t>11. </a:t>
            </a:r>
            <a:r>
              <a:rPr lang="ko-KR" altLang="en-US" sz="3600" b="1" u="sng" dirty="0" smtClean="0"/>
              <a:t>집단 리더십의  중요성</a:t>
            </a:r>
            <a:r>
              <a:rPr lang="ko-KR" altLang="en-US" sz="3600" dirty="0" smtClean="0"/>
              <a:t> </a:t>
            </a:r>
            <a:br>
              <a:rPr lang="ko-KR" altLang="en-US" sz="3600" dirty="0" smtClean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2996952"/>
            <a:ext cx="6264696" cy="2376264"/>
          </a:xfrm>
        </p:spPr>
        <p:txBody>
          <a:bodyPr>
            <a:normAutofit fontScale="85000" lnSpcReduction="20000"/>
          </a:bodyPr>
          <a:lstStyle/>
          <a:p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 </a:t>
            </a:r>
            <a:r>
              <a:rPr lang="ko-KR" altLang="en-US" sz="3300" dirty="0" smtClean="0"/>
              <a:t> </a:t>
            </a:r>
            <a:r>
              <a:rPr lang="en-US" altLang="ko-KR" sz="3300" dirty="0" smtClean="0"/>
              <a:t>1. </a:t>
            </a:r>
            <a:r>
              <a:rPr lang="ko-KR" altLang="en-US" sz="3300" dirty="0" smtClean="0"/>
              <a:t>개인 리더십 </a:t>
            </a:r>
            <a:endParaRPr lang="en-US" altLang="ko-KR" sz="3300" dirty="0" smtClean="0"/>
          </a:p>
          <a:p>
            <a:pPr>
              <a:buNone/>
            </a:pPr>
            <a:endParaRPr lang="ko-KR" altLang="en-US" sz="3300" dirty="0" smtClean="0"/>
          </a:p>
          <a:p>
            <a:pPr>
              <a:buNone/>
            </a:pPr>
            <a:r>
              <a:rPr lang="ko-KR" altLang="en-US" sz="3300" dirty="0" smtClean="0"/>
              <a:t>  </a:t>
            </a:r>
            <a:r>
              <a:rPr lang="en-US" altLang="ko-KR" sz="3300" dirty="0" smtClean="0"/>
              <a:t>2. </a:t>
            </a:r>
            <a:r>
              <a:rPr lang="ko-KR" altLang="en-US" sz="3300" dirty="0" smtClean="0"/>
              <a:t>집단 리더십</a:t>
            </a:r>
            <a:r>
              <a:rPr lang="en-US" altLang="ko-KR" sz="3300" dirty="0" smtClean="0"/>
              <a:t>:  </a:t>
            </a:r>
            <a:r>
              <a:rPr lang="ko-KR" altLang="en-US" sz="3300" dirty="0" smtClean="0"/>
              <a:t>독선과  아집 </a:t>
            </a:r>
          </a:p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74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8000" dirty="0" smtClean="0">
                <a:solidFill>
                  <a:schemeClr val="accent1"/>
                </a:solidFill>
              </a:rPr>
              <a:t>소 개</a:t>
            </a:r>
            <a:r>
              <a:rPr lang="en-US" altLang="ko-KR" sz="8000" dirty="0" smtClean="0">
                <a:solidFill>
                  <a:schemeClr val="accent1"/>
                </a:solidFill>
              </a:rPr>
              <a:t>: </a:t>
            </a:r>
            <a:r>
              <a:rPr lang="ko-KR" altLang="en-US" sz="8000" dirty="0" smtClean="0"/>
              <a:t>리더십</a:t>
            </a:r>
            <a:endParaRPr lang="en-US" altLang="ko-KR" sz="8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8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8000" dirty="0" smtClean="0">
                <a:solidFill>
                  <a:schemeClr val="accent1"/>
                </a:solidFill>
              </a:rPr>
              <a:t>학습목적</a:t>
            </a:r>
            <a:endParaRPr lang="en-US" altLang="ko-KR" sz="80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 smtClean="0"/>
              <a:t>   -</a:t>
            </a:r>
            <a:r>
              <a:rPr lang="ko-KR" altLang="en-US" sz="8000" dirty="0" smtClean="0"/>
              <a:t>리더십개념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과제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사상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이론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원리에 대한 이해</a:t>
            </a:r>
            <a:endParaRPr lang="en-US" altLang="ko-KR" sz="8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/>
              <a:t> </a:t>
            </a:r>
            <a:r>
              <a:rPr lang="en-US" altLang="ko-KR" sz="8000" dirty="0" smtClean="0"/>
              <a:t>  -</a:t>
            </a:r>
            <a:r>
              <a:rPr lang="ko-KR" altLang="en-US" sz="8000" dirty="0" smtClean="0"/>
              <a:t>리더십 발휘를 위해 무엇을 어떻게 준비할 것인가</a:t>
            </a:r>
            <a:r>
              <a:rPr lang="en-US" altLang="ko-KR" sz="8000" dirty="0" smtClean="0"/>
              <a:t>?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/>
              <a:t> </a:t>
            </a:r>
            <a:r>
              <a:rPr lang="en-US" altLang="ko-KR" sz="8000" dirty="0" smtClean="0"/>
              <a:t>   </a:t>
            </a:r>
            <a:endParaRPr lang="en-US" altLang="ko-KR" sz="8000" dirty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8000" dirty="0" smtClean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 smtClean="0">
                <a:solidFill>
                  <a:schemeClr val="accent2"/>
                </a:solidFill>
              </a:rPr>
              <a:t>   </a:t>
            </a:r>
            <a:r>
              <a:rPr lang="ko-KR" altLang="en-US" sz="8000" dirty="0" smtClean="0">
                <a:solidFill>
                  <a:schemeClr val="accent1"/>
                </a:solidFill>
              </a:rPr>
              <a:t>학습 </a:t>
            </a:r>
            <a:r>
              <a:rPr lang="ko-KR" altLang="en-US" sz="8000" dirty="0">
                <a:solidFill>
                  <a:schemeClr val="accent1"/>
                </a:solidFill>
              </a:rPr>
              <a:t>진행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8000" dirty="0">
                <a:solidFill>
                  <a:schemeClr val="accent1"/>
                </a:solidFill>
              </a:rPr>
              <a:t>  </a:t>
            </a:r>
            <a:r>
              <a:rPr lang="en-US" altLang="ko-KR" sz="8000" dirty="0" smtClean="0">
                <a:solidFill>
                  <a:schemeClr val="accent1"/>
                </a:solidFill>
              </a:rPr>
              <a:t>  </a:t>
            </a:r>
            <a:r>
              <a:rPr lang="en-US" altLang="ko-KR" sz="8000" dirty="0" smtClean="0"/>
              <a:t>-</a:t>
            </a:r>
            <a:r>
              <a:rPr lang="en-US" altLang="ko-KR" sz="8000" dirty="0"/>
              <a:t>1</a:t>
            </a:r>
            <a:r>
              <a:rPr lang="ko-KR" altLang="en-US" sz="8000" dirty="0"/>
              <a:t>주차</a:t>
            </a:r>
            <a:r>
              <a:rPr lang="en-US" altLang="ko-KR" sz="8000" dirty="0"/>
              <a:t>: </a:t>
            </a:r>
            <a:r>
              <a:rPr lang="ko-KR" altLang="en-US" sz="8000" dirty="0" smtClean="0"/>
              <a:t>강좌 및 강사</a:t>
            </a:r>
            <a:r>
              <a:rPr lang="en-US" altLang="ko-KR" sz="8000" dirty="0" smtClean="0"/>
              <a:t> </a:t>
            </a:r>
            <a:r>
              <a:rPr lang="ko-KR" altLang="en-US" sz="8000" dirty="0" smtClean="0"/>
              <a:t>소개</a:t>
            </a:r>
            <a:r>
              <a:rPr lang="en-US" altLang="ko-KR" sz="8000" dirty="0" smtClean="0"/>
              <a:t>(1H),  </a:t>
            </a:r>
            <a:r>
              <a:rPr lang="ko-KR" altLang="en-US" sz="8000" dirty="0" smtClean="0"/>
              <a:t>강좌내용소개</a:t>
            </a:r>
            <a:r>
              <a:rPr lang="en-US" altLang="ko-KR" sz="8000" dirty="0" smtClean="0"/>
              <a:t>(1H)</a:t>
            </a: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</a:t>
            </a:r>
            <a:r>
              <a:rPr lang="en-US" altLang="ko-KR" sz="8000" dirty="0">
                <a:solidFill>
                  <a:schemeClr val="accent1"/>
                </a:solidFill>
              </a:rPr>
              <a:t>-2</a:t>
            </a:r>
            <a:r>
              <a:rPr lang="ko-KR" altLang="en-US" sz="8000" dirty="0">
                <a:solidFill>
                  <a:schemeClr val="accent1"/>
                </a:solidFill>
              </a:rPr>
              <a:t>주차</a:t>
            </a:r>
            <a:r>
              <a:rPr lang="en-US" altLang="ko-KR" sz="8000" dirty="0">
                <a:solidFill>
                  <a:schemeClr val="accent1"/>
                </a:solidFill>
              </a:rPr>
              <a:t>: </a:t>
            </a:r>
            <a:r>
              <a:rPr lang="ko-KR" altLang="en-US" sz="8000" dirty="0" smtClean="0">
                <a:solidFill>
                  <a:schemeClr val="accent1"/>
                </a:solidFill>
              </a:rPr>
              <a:t>행복을 찾아서</a:t>
            </a:r>
            <a:r>
              <a:rPr lang="en-US" altLang="ko-KR" sz="8000" dirty="0" smtClean="0">
                <a:solidFill>
                  <a:schemeClr val="accent1"/>
                </a:solidFill>
              </a:rPr>
              <a:t>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시청 및 토론</a:t>
            </a:r>
            <a:r>
              <a:rPr lang="en-US" altLang="ko-KR" sz="8000" dirty="0" smtClean="0">
                <a:solidFill>
                  <a:schemeClr val="accent1"/>
                </a:solidFill>
              </a:rPr>
              <a:t>(2H)</a:t>
            </a:r>
            <a:r>
              <a:rPr lang="ko-KR" altLang="en-US" sz="8000" dirty="0" smtClean="0">
                <a:solidFill>
                  <a:schemeClr val="accent1"/>
                </a:solidFill>
              </a:rPr>
              <a:t> </a:t>
            </a:r>
            <a:r>
              <a:rPr lang="en-US" altLang="ko-KR" sz="8000" dirty="0" smtClean="0">
                <a:solidFill>
                  <a:schemeClr val="accent1"/>
                </a:solidFill>
              </a:rPr>
              <a:t>               </a:t>
            </a:r>
            <a:r>
              <a:rPr lang="ko-KR" altLang="en-US" sz="8000" dirty="0" smtClean="0">
                <a:solidFill>
                  <a:schemeClr val="accent1"/>
                </a:solidFill>
              </a:rPr>
              <a:t>영상자료</a:t>
            </a:r>
            <a:r>
              <a:rPr lang="en-US" altLang="ko-KR" sz="8000" dirty="0" smtClean="0">
                <a:solidFill>
                  <a:schemeClr val="accent1"/>
                </a:solidFill>
              </a:rPr>
              <a:t>1</a:t>
            </a:r>
            <a:r>
              <a:rPr lang="ko-KR" altLang="en-US" sz="8000" dirty="0" smtClean="0">
                <a:solidFill>
                  <a:schemeClr val="accent1"/>
                </a:solidFill>
              </a:rPr>
              <a:t> 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-3</a:t>
            </a:r>
            <a:r>
              <a:rPr lang="ko-KR" altLang="en-US" sz="8000" dirty="0"/>
              <a:t>주차</a:t>
            </a:r>
            <a:r>
              <a:rPr lang="en-US" altLang="ko-KR" sz="8000" dirty="0"/>
              <a:t>: </a:t>
            </a:r>
            <a:r>
              <a:rPr lang="ko-KR" altLang="en-US" sz="8000" dirty="0"/>
              <a:t> </a:t>
            </a:r>
            <a:r>
              <a:rPr lang="ko-KR" altLang="en-US" sz="8000" dirty="0" smtClean="0"/>
              <a:t>리더십관련 개념</a:t>
            </a:r>
            <a:r>
              <a:rPr lang="en-US" altLang="ko-KR" sz="8000" dirty="0" smtClean="0"/>
              <a:t>(2H)</a:t>
            </a:r>
            <a:r>
              <a:rPr lang="ko-KR" altLang="en-US" sz="8000" dirty="0" smtClean="0"/>
              <a:t> </a:t>
            </a: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8000" dirty="0" smtClean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>
                <a:solidFill>
                  <a:schemeClr val="accent2"/>
                </a:solidFill>
              </a:rPr>
              <a:t> </a:t>
            </a:r>
            <a:r>
              <a:rPr lang="en-US" altLang="ko-KR" sz="8000" dirty="0" smtClean="0">
                <a:solidFill>
                  <a:schemeClr val="accent2"/>
                </a:solidFill>
              </a:rPr>
              <a:t>   </a:t>
            </a:r>
            <a:endParaRPr lang="ko-KR" altLang="en-US" sz="8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94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85786" y="785794"/>
            <a:ext cx="7772400" cy="45720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000" dirty="0" smtClean="0">
                <a:solidFill>
                  <a:schemeClr val="accent1"/>
                </a:solidFill>
              </a:rPr>
              <a:t>                  </a:t>
            </a:r>
            <a:r>
              <a:rPr lang="ko-KR" altLang="en-US" sz="3900" dirty="0" smtClean="0">
                <a:solidFill>
                  <a:schemeClr val="accent1"/>
                </a:solidFill>
              </a:rPr>
              <a:t>오늘날  리더십의  현실</a:t>
            </a:r>
            <a:endParaRPr lang="en-US" altLang="ko-KR" sz="39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   -    </a:t>
            </a:r>
            <a:r>
              <a:rPr lang="ko-KR" altLang="en-US" sz="2800" dirty="0" smtClean="0"/>
              <a:t>정치인은 많지만  진정한 정치가는</a:t>
            </a:r>
            <a:r>
              <a:rPr lang="en-US" altLang="ko-KR" sz="2800" dirty="0" smtClean="0"/>
              <a:t>?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   -    </a:t>
            </a:r>
            <a:r>
              <a:rPr lang="ko-KR" altLang="en-US" sz="2800" dirty="0" smtClean="0"/>
              <a:t>장사꾼은 많지만  진정한 사업가는</a:t>
            </a:r>
            <a:r>
              <a:rPr lang="en-US" altLang="ko-KR" sz="2800" dirty="0" smtClean="0"/>
              <a:t>?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   -    </a:t>
            </a:r>
            <a:r>
              <a:rPr lang="ko-KR" altLang="en-US" sz="2800" dirty="0" smtClean="0"/>
              <a:t>군인은 많지만  진정한 군사전문가는</a:t>
            </a:r>
            <a:r>
              <a:rPr lang="en-US" altLang="ko-KR" sz="2800" dirty="0" smtClean="0"/>
              <a:t>?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   -    </a:t>
            </a:r>
            <a:r>
              <a:rPr lang="ko-KR" altLang="en-US" sz="2800" dirty="0" smtClean="0"/>
              <a:t>공무원은 많지만  진정한 공직자는</a:t>
            </a:r>
            <a:r>
              <a:rPr lang="en-US" altLang="ko-KR" sz="2800" dirty="0" smtClean="0"/>
              <a:t>?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200" dirty="0" smtClean="0">
                <a:solidFill>
                  <a:srgbClr val="0070C0"/>
                </a:solidFill>
              </a:rPr>
              <a:t>    *</a:t>
            </a:r>
            <a:r>
              <a:rPr lang="ko-KR" altLang="en-US" sz="3200" dirty="0" smtClean="0">
                <a:solidFill>
                  <a:srgbClr val="0070C0"/>
                </a:solidFill>
              </a:rPr>
              <a:t>우리 모두 진정한 리더를 갈망하고 있다</a:t>
            </a:r>
            <a:r>
              <a:rPr lang="en-US" altLang="ko-KR" sz="3200" dirty="0" smtClean="0">
                <a:solidFill>
                  <a:srgbClr val="0070C0"/>
                </a:solidFill>
              </a:rPr>
              <a:t>.</a:t>
            </a:r>
            <a:endParaRPr lang="ko-KR" alt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2000" dirty="0" smtClean="0"/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altLang="ko-KR" sz="2000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2200" dirty="0" smtClean="0">
                <a:solidFill>
                  <a:schemeClr val="accent1"/>
                </a:solidFill>
              </a:rPr>
              <a:t>    -4</a:t>
            </a:r>
            <a:r>
              <a:rPr lang="ko-KR" altLang="en-US" sz="2200" dirty="0" smtClean="0">
                <a:solidFill>
                  <a:schemeClr val="accent1"/>
                </a:solidFill>
              </a:rPr>
              <a:t>주차</a:t>
            </a:r>
            <a:r>
              <a:rPr lang="en-US" altLang="ko-KR" sz="2200" dirty="0" smtClean="0">
                <a:solidFill>
                  <a:schemeClr val="accent1"/>
                </a:solidFill>
              </a:rPr>
              <a:t>:  </a:t>
            </a:r>
            <a:r>
              <a:rPr lang="ko-KR" altLang="en-US" sz="2200" dirty="0" err="1" smtClean="0">
                <a:solidFill>
                  <a:schemeClr val="accent1"/>
                </a:solidFill>
              </a:rPr>
              <a:t>테라사</a:t>
            </a:r>
            <a:r>
              <a:rPr lang="ko-KR" altLang="en-US" sz="2200" dirty="0" smtClean="0">
                <a:solidFill>
                  <a:schemeClr val="accent1"/>
                </a:solidFill>
              </a:rPr>
              <a:t> 수녀  시청 및 토론</a:t>
            </a:r>
            <a:r>
              <a:rPr lang="en-US" altLang="ko-KR" sz="2200" dirty="0" smtClean="0">
                <a:solidFill>
                  <a:schemeClr val="accent1"/>
                </a:solidFill>
              </a:rPr>
              <a:t>(2H)           </a:t>
            </a:r>
            <a:r>
              <a:rPr lang="ko-KR" altLang="en-US" sz="2200" dirty="0" smtClean="0">
                <a:solidFill>
                  <a:schemeClr val="accent1"/>
                </a:solidFill>
              </a:rPr>
              <a:t>영상자료</a:t>
            </a:r>
            <a:r>
              <a:rPr lang="en-US" altLang="ko-KR" sz="2200" dirty="0" smtClean="0">
                <a:solidFill>
                  <a:schemeClr val="accent1"/>
                </a:solidFill>
              </a:rPr>
              <a:t>2                    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2200" dirty="0" smtClean="0"/>
              <a:t>    -5</a:t>
            </a:r>
            <a:r>
              <a:rPr lang="ko-KR" altLang="en-US" sz="2200" dirty="0" smtClean="0"/>
              <a:t>주차</a:t>
            </a:r>
            <a:r>
              <a:rPr lang="en-US" altLang="ko-KR" sz="2200" dirty="0" smtClean="0"/>
              <a:t>:</a:t>
            </a:r>
            <a:r>
              <a:rPr lang="ko-KR" altLang="en-US" sz="2200" dirty="0" smtClean="0"/>
              <a:t> </a:t>
            </a:r>
            <a:r>
              <a:rPr lang="en-US" altLang="ko-KR" sz="2200" dirty="0" smtClean="0">
                <a:solidFill>
                  <a:schemeClr val="accent1"/>
                </a:solidFill>
              </a:rPr>
              <a:t> </a:t>
            </a:r>
            <a:r>
              <a:rPr lang="ko-KR" altLang="en-US" sz="2200" dirty="0" smtClean="0"/>
              <a:t>리더십의 과제 및 사상</a:t>
            </a:r>
            <a:r>
              <a:rPr lang="en-US" altLang="ko-KR" sz="2200" dirty="0" smtClean="0"/>
              <a:t>(2H)        </a:t>
            </a:r>
            <a:endParaRPr lang="en-US" altLang="ko-KR" sz="2200" dirty="0" smtClean="0">
              <a:solidFill>
                <a:schemeClr val="accent1"/>
              </a:solidFill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2200" dirty="0" smtClean="0">
                <a:solidFill>
                  <a:schemeClr val="accent1"/>
                </a:solidFill>
              </a:rPr>
              <a:t>    -6</a:t>
            </a:r>
            <a:r>
              <a:rPr lang="ko-KR" altLang="en-US" sz="2200" dirty="0" smtClean="0">
                <a:solidFill>
                  <a:schemeClr val="accent1"/>
                </a:solidFill>
              </a:rPr>
              <a:t>주차</a:t>
            </a:r>
            <a:r>
              <a:rPr lang="en-US" altLang="ko-KR" sz="2200" dirty="0" smtClean="0">
                <a:solidFill>
                  <a:schemeClr val="accent1"/>
                </a:solidFill>
              </a:rPr>
              <a:t>:  </a:t>
            </a:r>
            <a:r>
              <a:rPr lang="ko-KR" altLang="en-US" sz="2200" dirty="0" smtClean="0">
                <a:solidFill>
                  <a:schemeClr val="accent1"/>
                </a:solidFill>
              </a:rPr>
              <a:t> </a:t>
            </a:r>
            <a:r>
              <a:rPr lang="ko-KR" altLang="en-US" sz="2200" dirty="0" err="1" smtClean="0">
                <a:solidFill>
                  <a:schemeClr val="accent1"/>
                </a:solidFill>
              </a:rPr>
              <a:t>아웅산</a:t>
            </a:r>
            <a:r>
              <a:rPr lang="ko-KR" altLang="en-US" sz="2200" dirty="0" smtClean="0">
                <a:solidFill>
                  <a:schemeClr val="accent1"/>
                </a:solidFill>
              </a:rPr>
              <a:t> 수지 시청 및 토론</a:t>
            </a:r>
            <a:r>
              <a:rPr lang="en-US" altLang="ko-KR" sz="2200" dirty="0" smtClean="0">
                <a:solidFill>
                  <a:schemeClr val="accent1"/>
                </a:solidFill>
              </a:rPr>
              <a:t>(2H)           </a:t>
            </a:r>
            <a:r>
              <a:rPr lang="ko-KR" altLang="en-US" sz="2200" dirty="0" smtClean="0">
                <a:solidFill>
                  <a:schemeClr val="accent1"/>
                </a:solidFill>
              </a:rPr>
              <a:t>영상자료</a:t>
            </a:r>
            <a:r>
              <a:rPr lang="en-US" altLang="ko-KR" sz="2200" dirty="0" smtClean="0">
                <a:solidFill>
                  <a:schemeClr val="accent1"/>
                </a:solidFill>
              </a:rPr>
              <a:t>3        </a:t>
            </a:r>
            <a:r>
              <a:rPr lang="en-US" altLang="ko-KR" sz="2200" dirty="0" smtClean="0"/>
              <a:t>                                                                                                     </a:t>
            </a:r>
          </a:p>
          <a:p>
            <a:pPr marL="0" indent="0">
              <a:buNone/>
              <a:defRPr/>
            </a:pPr>
            <a:r>
              <a:rPr lang="en-US" altLang="ko-KR" sz="2200" dirty="0" smtClean="0"/>
              <a:t>    -7</a:t>
            </a:r>
            <a:r>
              <a:rPr lang="ko-KR" altLang="en-US" sz="2200" dirty="0" smtClean="0"/>
              <a:t>주차</a:t>
            </a:r>
            <a:r>
              <a:rPr lang="en-US" altLang="ko-KR" sz="2200" dirty="0" smtClean="0"/>
              <a:t>: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리더십 이론</a:t>
            </a:r>
            <a:r>
              <a:rPr lang="en-US" altLang="ko-KR" sz="2200" dirty="0" smtClean="0"/>
              <a:t>(2H)</a:t>
            </a:r>
            <a:r>
              <a:rPr lang="en-US" altLang="ko-KR" sz="2200" dirty="0" smtClean="0">
                <a:solidFill>
                  <a:schemeClr val="accent1"/>
                </a:solidFill>
              </a:rPr>
              <a:t>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200" dirty="0" smtClean="0"/>
              <a:t>    -8</a:t>
            </a:r>
            <a:r>
              <a:rPr lang="ko-KR" altLang="en-US" sz="2200" dirty="0" smtClean="0"/>
              <a:t>주차</a:t>
            </a:r>
            <a:r>
              <a:rPr lang="en-US" altLang="ko-KR" sz="2200" dirty="0" smtClean="0"/>
              <a:t>:  </a:t>
            </a:r>
            <a:r>
              <a:rPr lang="ko-KR" altLang="en-US" sz="2200" dirty="0" smtClean="0"/>
              <a:t>중간고사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초빙특강</a:t>
            </a:r>
            <a:r>
              <a:rPr lang="en-US" altLang="ko-KR" sz="2200" dirty="0" smtClean="0"/>
              <a:t>:</a:t>
            </a:r>
            <a:r>
              <a:rPr lang="ko-KR" altLang="en-US" sz="2200" dirty="0" smtClean="0"/>
              <a:t>저자와의 대화</a:t>
            </a:r>
            <a:r>
              <a:rPr lang="en-US" altLang="ko-KR" sz="220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2200" dirty="0" smtClean="0"/>
              <a:t>    -9</a:t>
            </a:r>
            <a:r>
              <a:rPr lang="ko-KR" altLang="en-US" sz="2200" dirty="0" smtClean="0"/>
              <a:t>주차</a:t>
            </a:r>
            <a:r>
              <a:rPr lang="en-US" altLang="ko-KR" sz="2200" dirty="0" smtClean="0"/>
              <a:t>: </a:t>
            </a:r>
            <a:r>
              <a:rPr lang="en-US" altLang="ko-KR" sz="2200" dirty="0" smtClean="0">
                <a:solidFill>
                  <a:schemeClr val="accent1"/>
                </a:solidFill>
              </a:rPr>
              <a:t> </a:t>
            </a:r>
            <a:r>
              <a:rPr lang="ko-KR" altLang="en-US" sz="2200" dirty="0" err="1" smtClean="0">
                <a:solidFill>
                  <a:schemeClr val="accent1"/>
                </a:solidFill>
              </a:rPr>
              <a:t>스티브</a:t>
            </a:r>
            <a:r>
              <a:rPr lang="ko-KR" altLang="en-US" sz="2200" dirty="0" smtClean="0">
                <a:solidFill>
                  <a:schemeClr val="accent1"/>
                </a:solidFill>
              </a:rPr>
              <a:t> </a:t>
            </a:r>
            <a:r>
              <a:rPr lang="ko-KR" altLang="en-US" sz="2200" dirty="0" err="1" smtClean="0">
                <a:solidFill>
                  <a:schemeClr val="accent1"/>
                </a:solidFill>
              </a:rPr>
              <a:t>잡스</a:t>
            </a:r>
            <a:r>
              <a:rPr lang="ko-KR" altLang="en-US" sz="2200" dirty="0" smtClean="0">
                <a:solidFill>
                  <a:schemeClr val="accent1"/>
                </a:solidFill>
              </a:rPr>
              <a:t> 시청 및 토론</a:t>
            </a:r>
            <a:r>
              <a:rPr lang="en-US" altLang="ko-KR" sz="2200" dirty="0" smtClean="0">
                <a:solidFill>
                  <a:schemeClr val="accent1"/>
                </a:solidFill>
              </a:rPr>
              <a:t>(2H)             </a:t>
            </a:r>
            <a:r>
              <a:rPr lang="ko-KR" altLang="en-US" sz="2200" dirty="0" smtClean="0">
                <a:solidFill>
                  <a:schemeClr val="accent1"/>
                </a:solidFill>
              </a:rPr>
              <a:t>영상자료</a:t>
            </a:r>
            <a:r>
              <a:rPr lang="en-US" altLang="ko-KR" sz="2200" dirty="0" smtClean="0">
                <a:solidFill>
                  <a:schemeClr val="accent1"/>
                </a:solidFill>
              </a:rPr>
              <a:t>4                    </a:t>
            </a:r>
            <a:endParaRPr lang="en-US" altLang="ko-KR" sz="2200" dirty="0" smtClean="0"/>
          </a:p>
          <a:p>
            <a:pPr marL="0" indent="0">
              <a:buNone/>
              <a:defRPr/>
            </a:pPr>
            <a:r>
              <a:rPr lang="ko-KR" altLang="en-US" sz="2200" dirty="0" smtClean="0"/>
              <a:t>                   </a:t>
            </a:r>
            <a:endParaRPr lang="en-US" altLang="ko-KR" sz="2200" dirty="0" smtClean="0"/>
          </a:p>
          <a:p>
            <a:pPr marL="0" indent="0">
              <a:buNone/>
              <a:defRPr/>
            </a:pPr>
            <a:r>
              <a:rPr lang="en-US" altLang="ko-KR" sz="2200" dirty="0" smtClean="0"/>
              <a:t>    </a:t>
            </a:r>
            <a:endParaRPr lang="en-US" altLang="ko-KR" sz="22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200" dirty="0" smtClean="0"/>
              <a:t>                 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           </a:t>
            </a:r>
            <a:endParaRPr lang="en-US" altLang="ko-KR" sz="22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ko-KR" altLang="en-US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900" dirty="0" smtClean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900" dirty="0" smtClean="0">
                <a:solidFill>
                  <a:schemeClr val="accent2"/>
                </a:solidFill>
              </a:rPr>
              <a:t>   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347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</a:p>
        </p:txBody>
      </p:sp>
      <p:sp>
        <p:nvSpPr>
          <p:cNvPr id="12290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ko-KR" sz="2000" dirty="0" smtClean="0"/>
              <a:t>   </a:t>
            </a:r>
          </a:p>
          <a:p>
            <a:pPr marL="0" indent="0">
              <a:buNone/>
            </a:pPr>
            <a:r>
              <a:rPr lang="en-US" altLang="ko-KR" sz="2000" dirty="0" smtClean="0"/>
              <a:t>   -10</a:t>
            </a:r>
            <a:r>
              <a:rPr lang="ko-KR" altLang="en-US" sz="2000" dirty="0" smtClean="0"/>
              <a:t>주차</a:t>
            </a:r>
            <a:r>
              <a:rPr lang="en-US" altLang="ko-KR" sz="2000" dirty="0" smtClean="0"/>
              <a:t>:  </a:t>
            </a:r>
            <a:r>
              <a:rPr lang="ko-KR" altLang="en-US" sz="2000" dirty="0" smtClean="0"/>
              <a:t>리더십의 원리와 개인차원의 리더십</a:t>
            </a:r>
            <a:r>
              <a:rPr lang="en-US" altLang="ko-KR" sz="2000" dirty="0" smtClean="0"/>
              <a:t> (2H)                      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accent1"/>
                </a:solidFill>
              </a:rPr>
              <a:t>   -11</a:t>
            </a:r>
            <a:r>
              <a:rPr lang="ko-KR" altLang="en-US" sz="2000" dirty="0" smtClean="0">
                <a:solidFill>
                  <a:schemeClr val="accent1"/>
                </a:solidFill>
              </a:rPr>
              <a:t>주차</a:t>
            </a:r>
            <a:r>
              <a:rPr lang="en-US" altLang="ko-KR" sz="2000" dirty="0" smtClean="0">
                <a:solidFill>
                  <a:schemeClr val="accent1"/>
                </a:solidFill>
              </a:rPr>
              <a:t>:  </a:t>
            </a:r>
            <a:r>
              <a:rPr lang="ko-KR" altLang="en-US" sz="2000" dirty="0" err="1" smtClean="0">
                <a:solidFill>
                  <a:schemeClr val="accent1"/>
                </a:solidFill>
              </a:rPr>
              <a:t>마거릿</a:t>
            </a:r>
            <a:r>
              <a:rPr lang="ko-KR" altLang="en-US" sz="2000" dirty="0" smtClean="0">
                <a:solidFill>
                  <a:schemeClr val="accent1"/>
                </a:solidFill>
              </a:rPr>
              <a:t> 대처 시청 및 토론</a:t>
            </a:r>
            <a:r>
              <a:rPr lang="en-US" altLang="ko-KR" sz="2000" dirty="0" smtClean="0">
                <a:solidFill>
                  <a:schemeClr val="accent1"/>
                </a:solidFill>
              </a:rPr>
              <a:t>(2H)</a:t>
            </a:r>
            <a:r>
              <a:rPr lang="ko-KR" altLang="en-US" sz="2000" dirty="0" smtClean="0">
                <a:solidFill>
                  <a:schemeClr val="accent1"/>
                </a:solidFill>
              </a:rPr>
              <a:t>                 영상자료</a:t>
            </a:r>
            <a:r>
              <a:rPr lang="en-US" altLang="ko-KR" sz="2000" dirty="0" smtClean="0">
                <a:solidFill>
                  <a:schemeClr val="accent1"/>
                </a:solidFill>
              </a:rPr>
              <a:t>5   </a:t>
            </a:r>
          </a:p>
          <a:p>
            <a:pPr marL="0" indent="0">
              <a:buNone/>
            </a:pPr>
            <a:r>
              <a:rPr lang="en-US" altLang="ko-KR" sz="2000" dirty="0" smtClean="0"/>
              <a:t>   -12</a:t>
            </a:r>
            <a:r>
              <a:rPr lang="ko-KR" altLang="en-US" sz="2000" dirty="0" smtClean="0"/>
              <a:t>주차</a:t>
            </a:r>
            <a:r>
              <a:rPr lang="en-US" altLang="ko-KR" sz="2000" dirty="0" smtClean="0"/>
              <a:t>:  </a:t>
            </a:r>
            <a:r>
              <a:rPr lang="ko-KR" altLang="en-US" sz="2000" dirty="0" smtClean="0"/>
              <a:t>상황판단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조직차원의 리더십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행동</a:t>
            </a:r>
            <a:r>
              <a:rPr lang="en-US" altLang="ko-KR" sz="2000" dirty="0" smtClean="0"/>
              <a:t>(2H) </a:t>
            </a: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accent1"/>
                </a:solidFill>
              </a:rPr>
              <a:t>   </a:t>
            </a:r>
            <a:r>
              <a:rPr lang="en-US" altLang="ko-KR" sz="2000" dirty="0" smtClean="0">
                <a:solidFill>
                  <a:schemeClr val="accent1"/>
                </a:solidFill>
              </a:rPr>
              <a:t>-13</a:t>
            </a:r>
            <a:r>
              <a:rPr lang="ko-KR" altLang="en-US" sz="2000" dirty="0" smtClean="0">
                <a:solidFill>
                  <a:schemeClr val="accent1"/>
                </a:solidFill>
              </a:rPr>
              <a:t>주차</a:t>
            </a:r>
            <a:r>
              <a:rPr lang="en-US" altLang="ko-KR" sz="2000" dirty="0" smtClean="0">
                <a:solidFill>
                  <a:schemeClr val="accent1"/>
                </a:solidFill>
              </a:rPr>
              <a:t>:  </a:t>
            </a:r>
            <a:r>
              <a:rPr lang="ko-KR" altLang="en-US" sz="2000" dirty="0" smtClean="0">
                <a:solidFill>
                  <a:schemeClr val="accent1"/>
                </a:solidFill>
              </a:rPr>
              <a:t>과제발표</a:t>
            </a:r>
            <a:r>
              <a:rPr lang="en-US" altLang="ko-KR" sz="2000" dirty="0" smtClean="0">
                <a:solidFill>
                  <a:schemeClr val="accent1"/>
                </a:solidFill>
              </a:rPr>
              <a:t>(</a:t>
            </a:r>
            <a:r>
              <a:rPr lang="ko-KR" altLang="en-US" sz="2000" dirty="0" smtClean="0">
                <a:solidFill>
                  <a:schemeClr val="accent1"/>
                </a:solidFill>
              </a:rPr>
              <a:t>존경하는 인물에 대한 리더십 연구</a:t>
            </a:r>
            <a:r>
              <a:rPr lang="en-US" altLang="ko-KR" sz="2000" dirty="0" smtClean="0">
                <a:solidFill>
                  <a:schemeClr val="accent1"/>
                </a:solidFill>
              </a:rPr>
              <a:t>)                       </a:t>
            </a:r>
            <a:r>
              <a:rPr lang="en-US" altLang="ko-KR" sz="2000" dirty="0" smtClean="0"/>
              <a:t>                                                      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accent1"/>
                </a:solidFill>
              </a:rPr>
              <a:t>   </a:t>
            </a:r>
            <a:r>
              <a:rPr lang="en-US" altLang="ko-KR" sz="2000" dirty="0" smtClean="0"/>
              <a:t>-14</a:t>
            </a:r>
            <a:r>
              <a:rPr lang="ko-KR" altLang="en-US" sz="2000" dirty="0" smtClean="0"/>
              <a:t>주차</a:t>
            </a:r>
            <a:r>
              <a:rPr lang="en-US" altLang="ko-KR" sz="2000" dirty="0" smtClean="0"/>
              <a:t>:  </a:t>
            </a:r>
            <a:r>
              <a:rPr lang="ko-KR" altLang="en-US" sz="2000" dirty="0" smtClean="0"/>
              <a:t>구술평가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개인의 비전체계도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비전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전략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과제</a:t>
            </a:r>
            <a:r>
              <a:rPr lang="en-US" altLang="ko-KR" sz="2000" dirty="0" smtClean="0"/>
              <a:t>)                                                                              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ko-KR" sz="2000" dirty="0" smtClean="0"/>
              <a:t>   -15</a:t>
            </a:r>
            <a:r>
              <a:rPr lang="ko-KR" altLang="en-US" sz="2000" dirty="0" smtClean="0"/>
              <a:t>주차</a:t>
            </a:r>
            <a:r>
              <a:rPr lang="en-US" altLang="ko-KR" sz="2000" dirty="0" smtClean="0"/>
              <a:t>:  </a:t>
            </a:r>
            <a:r>
              <a:rPr lang="ko-KR" altLang="en-US" sz="2000" dirty="0" smtClean="0"/>
              <a:t>기말고사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시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험</a:t>
            </a:r>
            <a:r>
              <a:rPr lang="en-US" altLang="ko-KR" sz="2000" dirty="0" smtClean="0"/>
              <a:t>)</a:t>
            </a:r>
            <a:endParaRPr lang="ko-KR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2645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</a:p>
        </p:txBody>
      </p:sp>
      <p:sp>
        <p:nvSpPr>
          <p:cNvPr id="512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>
                <a:solidFill>
                  <a:schemeClr val="accent1"/>
                </a:solidFill>
              </a:rPr>
              <a:t> </a:t>
            </a:r>
            <a:r>
              <a:rPr lang="ko-KR" altLang="en-US" sz="8000" dirty="0" smtClean="0">
                <a:solidFill>
                  <a:schemeClr val="accent1"/>
                </a:solidFill>
              </a:rPr>
              <a:t>  학습 </a:t>
            </a:r>
            <a:r>
              <a:rPr lang="ko-KR" altLang="en-US" sz="8000" dirty="0">
                <a:solidFill>
                  <a:schemeClr val="accent1"/>
                </a:solidFill>
              </a:rPr>
              <a:t>진행 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-</a:t>
            </a:r>
            <a:r>
              <a:rPr lang="en-US" altLang="ko-KR" sz="8000" dirty="0" smtClean="0"/>
              <a:t>News </a:t>
            </a:r>
            <a:r>
              <a:rPr lang="ko-KR" altLang="en-US" sz="8000" dirty="0" smtClean="0"/>
              <a:t>및 지난  </a:t>
            </a:r>
            <a:r>
              <a:rPr lang="ko-KR" altLang="en-US" sz="8000" dirty="0"/>
              <a:t>강의 </a:t>
            </a:r>
            <a:r>
              <a:rPr lang="ko-KR" altLang="en-US" sz="8000" dirty="0" smtClean="0"/>
              <a:t>요약</a:t>
            </a: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-</a:t>
            </a:r>
            <a:r>
              <a:rPr lang="ko-KR" altLang="en-US" sz="8000" dirty="0" smtClean="0"/>
              <a:t>영상자료 </a:t>
            </a:r>
            <a:r>
              <a:rPr lang="ko-KR" altLang="en-US" sz="8000" dirty="0"/>
              <a:t>시청  </a:t>
            </a: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</a:t>
            </a:r>
            <a:r>
              <a:rPr lang="en-US" altLang="ko-KR" sz="8000" dirty="0" smtClean="0"/>
              <a:t>-</a:t>
            </a:r>
            <a:r>
              <a:rPr lang="ko-KR" altLang="en-US" sz="8000" dirty="0" smtClean="0"/>
              <a:t>느낀 소감</a:t>
            </a:r>
            <a:r>
              <a:rPr lang="en-US" altLang="ko-KR" sz="8000" dirty="0" smtClean="0"/>
              <a:t>(Key Word or Sentence,</a:t>
            </a:r>
            <a:r>
              <a:rPr lang="ko-KR" altLang="en-US" sz="8000" dirty="0" smtClean="0"/>
              <a:t>인물</a:t>
            </a:r>
            <a:r>
              <a:rPr lang="en-US" altLang="ko-KR" sz="8000" dirty="0" smtClean="0"/>
              <a:t>)</a:t>
            </a:r>
            <a:r>
              <a:rPr lang="ko-KR" altLang="en-US" sz="8000" dirty="0" smtClean="0"/>
              <a:t> 작성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발표</a:t>
            </a: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 </a:t>
            </a:r>
            <a:r>
              <a:rPr lang="en-US" altLang="ko-KR" sz="8000" dirty="0" smtClean="0"/>
              <a:t>-</a:t>
            </a:r>
            <a:r>
              <a:rPr lang="ko-KR" altLang="en-US" sz="8000" dirty="0" smtClean="0"/>
              <a:t>강</a:t>
            </a:r>
            <a:r>
              <a:rPr lang="ko-KR" altLang="en-US" sz="8000" dirty="0"/>
              <a:t>의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및 결론</a:t>
            </a:r>
            <a:endParaRPr lang="en-US" altLang="ko-KR" sz="8000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 </a:t>
            </a:r>
            <a:r>
              <a:rPr lang="ko-KR" altLang="en-US" sz="8000" dirty="0">
                <a:solidFill>
                  <a:schemeClr val="accent1"/>
                </a:solidFill>
              </a:rPr>
              <a:t>강의목표</a:t>
            </a:r>
            <a:r>
              <a:rPr lang="en-US" altLang="ko-KR" sz="8000" dirty="0"/>
              <a:t>: </a:t>
            </a:r>
            <a:r>
              <a:rPr lang="ko-KR" altLang="en-US" sz="8000" dirty="0" smtClean="0"/>
              <a:t>개인</a:t>
            </a:r>
            <a:r>
              <a:rPr lang="en-US" altLang="ko-KR" sz="8000" dirty="0" smtClean="0"/>
              <a:t>-</a:t>
            </a:r>
            <a:r>
              <a:rPr lang="ko-KR" altLang="en-US" sz="8000" dirty="0" smtClean="0"/>
              <a:t>사회</a:t>
            </a:r>
            <a:r>
              <a:rPr lang="en-US" altLang="ko-KR" sz="8000" dirty="0" smtClean="0"/>
              <a:t>-</a:t>
            </a:r>
            <a:r>
              <a:rPr lang="ko-KR" altLang="en-US" sz="8000" dirty="0" smtClean="0"/>
              <a:t>국가 </a:t>
            </a:r>
            <a:endParaRPr lang="en-US" altLang="ko-KR" sz="8000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8000" dirty="0" smtClean="0"/>
              <a:t>    -</a:t>
            </a:r>
            <a:r>
              <a:rPr lang="ko-KR" altLang="en-US" sz="8000" dirty="0" smtClean="0"/>
              <a:t>삶과 진로 선택</a:t>
            </a:r>
            <a:r>
              <a:rPr lang="en-US" altLang="ko-KR" sz="8000" dirty="0" smtClean="0"/>
              <a:t>:Warrior(</a:t>
            </a:r>
            <a:r>
              <a:rPr lang="ko-KR" altLang="en-US" sz="8000" dirty="0" smtClean="0"/>
              <a:t>전사</a:t>
            </a:r>
            <a:r>
              <a:rPr lang="en-US" altLang="ko-KR" sz="8000" dirty="0" smtClean="0"/>
              <a:t>)+Scholar(</a:t>
            </a:r>
            <a:r>
              <a:rPr lang="ko-KR" altLang="en-US" sz="8000" dirty="0" smtClean="0"/>
              <a:t>학자</a:t>
            </a:r>
            <a:r>
              <a:rPr lang="en-US" altLang="ko-KR" sz="8000" dirty="0" smtClean="0"/>
              <a:t>)+</a:t>
            </a:r>
            <a:r>
              <a:rPr lang="ko-KR" altLang="en-US" sz="8000" dirty="0" smtClean="0"/>
              <a:t>알파</a:t>
            </a:r>
            <a:endParaRPr lang="en-US" altLang="ko-KR" sz="8000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8000" dirty="0" smtClean="0"/>
              <a:t>    -</a:t>
            </a:r>
            <a:r>
              <a:rPr lang="ko-KR" altLang="en-US" sz="8000" dirty="0" smtClean="0"/>
              <a:t>인생주제 설정</a:t>
            </a:r>
            <a:endParaRPr lang="en-US" altLang="ko-KR" sz="8000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8000" dirty="0" smtClean="0"/>
              <a:t>    -</a:t>
            </a:r>
            <a:r>
              <a:rPr lang="ko-KR" altLang="en-US" sz="8000" dirty="0" smtClean="0"/>
              <a:t>삶의 방식 결정</a:t>
            </a:r>
            <a:endParaRPr lang="en-US" altLang="ko-KR" sz="8000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ko-KR" sz="8000" dirty="0" smtClean="0"/>
              <a:t>    -</a:t>
            </a:r>
            <a:r>
              <a:rPr lang="ko-KR" altLang="en-US" sz="8000" dirty="0" smtClean="0"/>
              <a:t>대관 </a:t>
            </a:r>
            <a:r>
              <a:rPr lang="ko-KR" altLang="en-US" sz="8000" dirty="0" err="1" smtClean="0"/>
              <a:t>소찰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균형적 접근</a:t>
            </a:r>
            <a:r>
              <a:rPr lang="en-US" altLang="ko-KR" sz="8000" dirty="0" smtClean="0"/>
              <a:t>         </a:t>
            </a:r>
          </a:p>
          <a:p>
            <a:pPr marL="0" indent="0">
              <a:buNone/>
              <a:defRPr/>
            </a:pPr>
            <a:r>
              <a:rPr lang="en-US" altLang="ko-KR" sz="8000" dirty="0" smtClean="0"/>
              <a:t>    -</a:t>
            </a:r>
            <a:r>
              <a:rPr lang="ko-KR" altLang="en-US" sz="8000" dirty="0" smtClean="0"/>
              <a:t>학습시간 내 소화</a:t>
            </a:r>
            <a:endParaRPr lang="en-US" altLang="ko-KR" sz="8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altLang="ko-KR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altLang="ko-KR" sz="8000" dirty="0"/>
              <a:t>  </a:t>
            </a:r>
            <a:endParaRPr lang="ko-KR" altLang="en-US" sz="80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ko-KR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7375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ko-KR" altLang="en-US" sz="2000" dirty="0" smtClean="0">
                <a:solidFill>
                  <a:schemeClr val="accent1"/>
                </a:solidFill>
              </a:rPr>
              <a:t>교재</a:t>
            </a:r>
            <a:r>
              <a:rPr lang="en-US" altLang="ko-KR" sz="2000" dirty="0" smtClean="0">
                <a:solidFill>
                  <a:schemeClr val="accent1"/>
                </a:solidFill>
              </a:rPr>
              <a:t>, </a:t>
            </a:r>
            <a:r>
              <a:rPr lang="ko-KR" altLang="en-US" sz="2000" dirty="0" smtClean="0">
                <a:solidFill>
                  <a:schemeClr val="accent1"/>
                </a:solidFill>
              </a:rPr>
              <a:t>참고도서</a:t>
            </a: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   </a:t>
            </a:r>
            <a:r>
              <a:rPr lang="ko-KR" altLang="en-US" sz="2000" dirty="0" smtClean="0"/>
              <a:t>주 교재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리더십 입문서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윤종성 지음</a:t>
            </a:r>
            <a:r>
              <a:rPr lang="en-US" altLang="ko-KR" sz="2000" dirty="0" smtClean="0"/>
              <a:t>/</a:t>
            </a:r>
            <a:r>
              <a:rPr lang="ko-KR" altLang="en-US" sz="2000" dirty="0" smtClean="0"/>
              <a:t>시간의 물레</a:t>
            </a:r>
            <a:r>
              <a:rPr lang="en-US" altLang="ko-KR" sz="2000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ko-KR" altLang="en-US" sz="2000" dirty="0" smtClean="0">
                <a:solidFill>
                  <a:schemeClr val="accent1"/>
                </a:solidFill>
              </a:rPr>
              <a:t>교육자재</a:t>
            </a:r>
            <a:r>
              <a:rPr lang="en-US" altLang="ko-KR" sz="2000" dirty="0" smtClean="0">
                <a:solidFill>
                  <a:schemeClr val="accent1"/>
                </a:solidFill>
              </a:rPr>
              <a:t>: </a:t>
            </a:r>
            <a:r>
              <a:rPr lang="en-US" altLang="ko-KR" sz="2000" dirty="0" smtClean="0"/>
              <a:t>DVD,</a:t>
            </a:r>
            <a:r>
              <a:rPr lang="ko-KR" altLang="en-US" sz="2000" dirty="0" smtClean="0"/>
              <a:t> 인터넷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파워포인트  </a:t>
            </a:r>
            <a:endParaRPr lang="en-US" altLang="ko-KR" sz="20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ko-KR" altLang="en-US" sz="2000" dirty="0" smtClean="0">
                <a:solidFill>
                  <a:schemeClr val="accent1"/>
                </a:solidFill>
              </a:rPr>
              <a:t>평가방법</a:t>
            </a: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US" altLang="ko-KR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- </a:t>
            </a:r>
            <a:r>
              <a:rPr lang="ko-KR" altLang="en-US" sz="2000" dirty="0" smtClean="0"/>
              <a:t>중간고사 </a:t>
            </a:r>
            <a:r>
              <a:rPr lang="en-US" altLang="ko-KR" sz="2000" dirty="0" smtClean="0"/>
              <a:t>: 30% (</a:t>
            </a:r>
            <a:r>
              <a:rPr lang="ko-KR" altLang="en-US" sz="2000" dirty="0" smtClean="0"/>
              <a:t>특강참석 </a:t>
            </a:r>
            <a:r>
              <a:rPr lang="en-US" altLang="ko-KR" sz="2000" dirty="0" smtClean="0"/>
              <a:t>10%  </a:t>
            </a:r>
            <a:r>
              <a:rPr lang="ko-KR" altLang="en-US" sz="2000" dirty="0" err="1" smtClean="0"/>
              <a:t>소감문</a:t>
            </a:r>
            <a:r>
              <a:rPr lang="en-US" altLang="ko-KR" sz="2000" dirty="0" smtClean="0"/>
              <a:t>,  </a:t>
            </a:r>
            <a:r>
              <a:rPr lang="ko-KR" altLang="en-US" sz="2000" dirty="0" smtClean="0"/>
              <a:t>과제제출  </a:t>
            </a:r>
            <a:r>
              <a:rPr lang="en-US" altLang="ko-KR" sz="2000" dirty="0" smtClean="0"/>
              <a:t>20%)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- </a:t>
            </a:r>
            <a:r>
              <a:rPr lang="ko-KR" altLang="en-US" sz="2000" dirty="0" smtClean="0"/>
              <a:t>기말고사 </a:t>
            </a:r>
            <a:r>
              <a:rPr lang="en-US" altLang="ko-KR" sz="2000" dirty="0" smtClean="0"/>
              <a:t>: 30% (</a:t>
            </a:r>
            <a:r>
              <a:rPr lang="ko-KR" altLang="en-US" sz="2000" dirty="0" smtClean="0"/>
              <a:t>기본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약술형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논술형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  * </a:t>
            </a:r>
            <a:r>
              <a:rPr lang="ko-KR" altLang="en-US" sz="2000" dirty="0" smtClean="0"/>
              <a:t>과제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존경하는 인물 리더십 연구</a:t>
            </a:r>
            <a:r>
              <a:rPr lang="en-US" altLang="ko-KR" sz="2000" dirty="0" smtClean="0"/>
              <a:t>,  A4   2</a:t>
            </a:r>
            <a:r>
              <a:rPr lang="ko-KR" altLang="en-US" sz="2000" dirty="0" err="1" smtClean="0"/>
              <a:t>장이내</a:t>
            </a:r>
            <a:r>
              <a:rPr lang="en-US" altLang="ko-KR" sz="20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               </a:t>
            </a:r>
            <a:r>
              <a:rPr lang="ko-KR" altLang="en-US" sz="2000" dirty="0" smtClean="0"/>
              <a:t>점수</a:t>
            </a:r>
            <a:r>
              <a:rPr lang="en-US" altLang="ko-KR" sz="2000" dirty="0" smtClean="0"/>
              <a:t>=20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(A:20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B:18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C:16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- </a:t>
            </a:r>
            <a:r>
              <a:rPr lang="ko-KR" altLang="en-US" sz="2000" dirty="0" smtClean="0"/>
              <a:t>구술평가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발표</a:t>
            </a:r>
            <a:r>
              <a:rPr lang="en-US" altLang="ko-KR" sz="2000" dirty="0" smtClean="0"/>
              <a:t>): 20%  (A:20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B:18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C:16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   </a:t>
            </a:r>
            <a:r>
              <a:rPr lang="ko-KR" altLang="en-US" sz="2000" dirty="0" smtClean="0"/>
              <a:t>비전체계</a:t>
            </a:r>
            <a:r>
              <a:rPr lang="en-US" altLang="ko-KR" sz="2000" dirty="0" smtClean="0"/>
              <a:t>A4  2</a:t>
            </a:r>
            <a:r>
              <a:rPr lang="ko-KR" altLang="en-US" sz="2000" dirty="0" err="1" smtClean="0"/>
              <a:t>장이내</a:t>
            </a:r>
            <a:r>
              <a:rPr lang="en-US" altLang="ko-KR" sz="20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 - </a:t>
            </a:r>
            <a:r>
              <a:rPr lang="ko-KR" altLang="en-US" sz="2000" dirty="0" smtClean="0"/>
              <a:t>출석</a:t>
            </a:r>
            <a:r>
              <a:rPr lang="en-US" altLang="ko-KR" sz="2000" dirty="0" smtClean="0"/>
              <a:t>: 20%(</a:t>
            </a:r>
            <a:r>
              <a:rPr lang="ko-KR" altLang="en-US" sz="2000" dirty="0" smtClean="0"/>
              <a:t>결석 </a:t>
            </a:r>
            <a:r>
              <a:rPr lang="en-US" altLang="ko-KR" sz="2000" dirty="0" smtClean="0"/>
              <a:t>-2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지각 </a:t>
            </a:r>
            <a:r>
              <a:rPr lang="en-US" altLang="ko-KR" sz="2000" dirty="0" smtClean="0"/>
              <a:t>-</a:t>
            </a:r>
            <a:r>
              <a:rPr lang="en-US" altLang="ko-KR" sz="2000" dirty="0"/>
              <a:t>1</a:t>
            </a:r>
            <a:r>
              <a:rPr lang="ko-KR" altLang="en-US" sz="2000" dirty="0" smtClean="0"/>
              <a:t>점</a:t>
            </a:r>
            <a:r>
              <a:rPr lang="en-US" altLang="ko-KR" sz="2000" dirty="0" smtClean="0"/>
              <a:t>)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000" dirty="0" smtClean="0"/>
              <a:t>  </a:t>
            </a:r>
            <a:endParaRPr lang="ko-KR" altLang="en-US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7088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학습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>
              <a:solidFill>
                <a:schemeClr val="accent1"/>
              </a:solidFill>
            </a:endParaRPr>
          </a:p>
          <a:p>
            <a:r>
              <a:rPr lang="ko-KR" altLang="en-US" sz="2000" dirty="0" smtClean="0">
                <a:solidFill>
                  <a:schemeClr val="accent1"/>
                </a:solidFill>
              </a:rPr>
              <a:t>유의사항   </a:t>
            </a:r>
            <a:endParaRPr lang="en-US" altLang="ko-KR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1.</a:t>
            </a:r>
            <a:r>
              <a:rPr lang="ko-KR" altLang="en-US" sz="2000" dirty="0" smtClean="0"/>
              <a:t>지정좌석제를 운영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2.</a:t>
            </a:r>
            <a:r>
              <a:rPr lang="ko-KR" altLang="en-US" sz="2000" dirty="0" smtClean="0"/>
              <a:t>유고결석계는 </a:t>
            </a:r>
            <a:r>
              <a:rPr lang="ko-KR" altLang="en-US" sz="2000" dirty="0" err="1" smtClean="0"/>
              <a:t>블로그로</a:t>
            </a:r>
            <a:r>
              <a:rPr lang="ko-KR" altLang="en-US" sz="2000" dirty="0" smtClean="0"/>
              <a:t> 제출</a:t>
            </a:r>
            <a:r>
              <a:rPr lang="en-US" altLang="ko-KR" sz="2000" dirty="0" smtClean="0"/>
              <a:t>(rladuddh0554)</a:t>
            </a:r>
          </a:p>
          <a:p>
            <a:pPr marL="0" indent="0">
              <a:buNone/>
            </a:pPr>
            <a:r>
              <a:rPr lang="en-US" altLang="ko-KR" sz="2000" dirty="0" smtClean="0"/>
              <a:t>    3.</a:t>
            </a:r>
            <a:r>
              <a:rPr lang="ko-KR" altLang="en-US" sz="2000" dirty="0" smtClean="0"/>
              <a:t>지각한 학생은 수업 후 반드시 확인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4.</a:t>
            </a:r>
            <a:r>
              <a:rPr lang="ko-KR" altLang="en-US" sz="2000" dirty="0" smtClean="0"/>
              <a:t>수업에 방해되는 행동을 삼가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</a:t>
            </a:r>
            <a:r>
              <a:rPr lang="en-US" altLang="ko-KR" sz="2000" dirty="0" smtClean="0">
                <a:solidFill>
                  <a:srgbClr val="0070C0"/>
                </a:solidFill>
              </a:rPr>
              <a:t>*</a:t>
            </a:r>
            <a:r>
              <a:rPr lang="ko-KR" altLang="en-US" sz="2000" dirty="0" smtClean="0">
                <a:solidFill>
                  <a:srgbClr val="0070C0"/>
                </a:solidFill>
              </a:rPr>
              <a:t>졸음을 참지 못하는 학생</a:t>
            </a:r>
            <a:r>
              <a:rPr lang="en-US" altLang="ko-KR" sz="2000" dirty="0" smtClean="0">
                <a:solidFill>
                  <a:srgbClr val="0070C0"/>
                </a:solidFill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</a:rPr>
              <a:t>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뒷</a:t>
            </a:r>
            <a:r>
              <a:rPr lang="ko-KR" altLang="en-US" sz="2000" dirty="0" smtClean="0">
                <a:solidFill>
                  <a:srgbClr val="0070C0"/>
                </a:solidFill>
              </a:rPr>
              <a:t> 자리 이용</a:t>
            </a:r>
            <a:r>
              <a:rPr lang="en-US" altLang="ko-KR" sz="2000" dirty="0" smtClean="0">
                <a:solidFill>
                  <a:srgbClr val="0070C0"/>
                </a:solidFill>
              </a:rPr>
              <a:t>,</a:t>
            </a:r>
            <a:r>
              <a:rPr lang="ko-KR" altLang="en-US" sz="2000" dirty="0" smtClean="0">
                <a:solidFill>
                  <a:srgbClr val="0070C0"/>
                </a:solidFill>
              </a:rPr>
              <a:t> 밖에서 커피 등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rgbClr val="0070C0"/>
                </a:solidFill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</a:rPr>
              <a:t>       </a:t>
            </a:r>
            <a:r>
              <a:rPr lang="ko-KR" altLang="en-US" sz="2000" dirty="0" smtClean="0">
                <a:solidFill>
                  <a:srgbClr val="0070C0"/>
                </a:solidFill>
              </a:rPr>
              <a:t>을 마셔도 됨</a:t>
            </a:r>
            <a:r>
              <a:rPr lang="en-US" altLang="ko-KR" sz="20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5.</a:t>
            </a:r>
            <a:r>
              <a:rPr lang="ko-KR" altLang="en-US" sz="2000" dirty="0" smtClean="0"/>
              <a:t>과제물은  제출일자 준수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    6.Facebook </a:t>
            </a:r>
            <a:r>
              <a:rPr lang="ko-KR" altLang="en-US" sz="2000" dirty="0" smtClean="0"/>
              <a:t>을 이용하지 않음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메일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전화 이용</a:t>
            </a:r>
            <a:r>
              <a:rPr lang="en-US" altLang="ko-KR" sz="2000" dirty="0" smtClean="0"/>
              <a:t>.    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</a:rPr>
              <a:t>    </a:t>
            </a:r>
            <a:r>
              <a:rPr lang="en-US" altLang="ko-KR" sz="2000" dirty="0" smtClean="0"/>
              <a:t>7.</a:t>
            </a:r>
            <a:r>
              <a:rPr lang="ko-KR" altLang="en-US" sz="2000" dirty="0" smtClean="0"/>
              <a:t>휴대폰 </a:t>
            </a:r>
            <a:r>
              <a:rPr lang="en-US" altLang="ko-KR" sz="2000" dirty="0" smtClean="0"/>
              <a:t>:  011-9570-0505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7772400" cy="917596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지금까지 살아본 </a:t>
            </a:r>
            <a:r>
              <a:rPr lang="ko-KR" altLang="en-US" dirty="0" smtClean="0"/>
              <a:t>世上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None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2000" dirty="0" smtClean="0"/>
              <a:t>高手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가 많다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2000" spc="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人生到處有上手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)- 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영원한 우수성은 </a:t>
            </a:r>
            <a:r>
              <a:rPr lang="zh-TW" altLang="en-US" sz="2000" dirty="0" smtClean="0"/>
              <a:t>存在 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하지 않는다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합은 같다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TW" altLang="en-US" sz="2000" dirty="0" smtClean="0"/>
              <a:t>驕慢 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하거나 좌절하지 말자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dirty="0" smtClean="0"/>
              <a:t>肯定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 걸작을 만든다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2000" spc="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되는</a:t>
            </a:r>
            <a:r>
              <a:rPr lang="ko-KR" altLang="en-US" sz="2000" dirty="0" err="1" smtClean="0"/>
              <a:t>方法</a:t>
            </a:r>
            <a:r>
              <a:rPr lang="ko-KR" altLang="en-US" sz="2000" spc="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을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찾아라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2000" dirty="0" smtClean="0"/>
              <a:t>選擇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과 </a:t>
            </a:r>
            <a:r>
              <a:rPr lang="zh-TW" altLang="en-US" sz="2000" dirty="0" smtClean="0"/>
              <a:t>集中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 </a:t>
            </a:r>
            <a:r>
              <a:rPr lang="zh-TW" altLang="en-US" sz="2000" dirty="0" smtClean="0"/>
              <a:t>成功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을 가져온다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모든 것을 할 수 없다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유혹이 너무 많다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절제가 </a:t>
            </a:r>
            <a:r>
              <a:rPr lang="zh-TW" altLang="en-US" sz="2000" dirty="0" smtClean="0"/>
              <a:t>人生</a:t>
            </a:r>
            <a:r>
              <a:rPr lang="ko-KR" altLang="en-US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을 좌우한다</a:t>
            </a:r>
            <a:r>
              <a:rPr lang="en-US" altLang="ko-KR" sz="2000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endParaRPr lang="ko-KR" altLang="en-US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TW" altLang="en-US" sz="2000" dirty="0" smtClean="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None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2000" spc="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ko-KR" altLang="en-US" sz="2000" dirty="0" smtClean="0"/>
          </a:p>
          <a:p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6415</TotalTime>
  <Words>1631</Words>
  <Application>Microsoft Office PowerPoint</Application>
  <PresentationFormat>화면 슬라이드 쇼(4:3)</PresentationFormat>
  <Paragraphs>348</Paragraphs>
  <Slides>30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균형</vt:lpstr>
      <vt:lpstr>비주얼과 스토리가 함께하는  리더십</vt:lpstr>
      <vt:lpstr>제1강 과목 및 개인소개</vt:lpstr>
      <vt:lpstr>학습 개요</vt:lpstr>
      <vt:lpstr>학습 개요</vt:lpstr>
      <vt:lpstr>학습 개요</vt:lpstr>
      <vt:lpstr>학습 개요</vt:lpstr>
      <vt:lpstr>학습 개요</vt:lpstr>
      <vt:lpstr>학습 개요</vt:lpstr>
      <vt:lpstr>지금까지 살아본 世上</vt:lpstr>
      <vt:lpstr>  제 1 강    리더십의  개요  </vt:lpstr>
      <vt:lpstr>슬라이드 11</vt:lpstr>
      <vt:lpstr>1. 리더십  정의 : 사람의 마음을 움직이는 힘  </vt:lpstr>
      <vt:lpstr>슬라이드 13</vt:lpstr>
      <vt:lpstr>슬라이드 14</vt:lpstr>
      <vt:lpstr>  3. 리더십의  본질     </vt:lpstr>
      <vt:lpstr>4. 리더십의  목적 </vt:lpstr>
      <vt:lpstr>5.  리더십과  관리  </vt:lpstr>
      <vt:lpstr>슬라이드 18</vt:lpstr>
      <vt:lpstr>슬라이드 19</vt:lpstr>
      <vt:lpstr>슬라이드 20</vt:lpstr>
      <vt:lpstr>6. 리더십의  동기부여 이론  </vt:lpstr>
      <vt:lpstr>슬라이드 22</vt:lpstr>
      <vt:lpstr>슬라이드 23</vt:lpstr>
      <vt:lpstr>슬라이드 24</vt:lpstr>
      <vt:lpstr>7. 리더십과  갈등  </vt:lpstr>
      <vt:lpstr>슬라이드 26</vt:lpstr>
      <vt:lpstr>8. 리더십과  강제  강제, 법(Power), 영향력  </vt:lpstr>
      <vt:lpstr>9. 리더십의  발휘과정  </vt:lpstr>
      <vt:lpstr>  10. 리더십의  평가 :  비전과  가치로 평가    11. 집단 리더십의  중요성  </vt:lpstr>
      <vt:lpstr>슬라이드 30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영화 속에서의 리더십</dc:title>
  <dc:creator>Registered User</dc:creator>
  <cp:lastModifiedBy>Administrator</cp:lastModifiedBy>
  <cp:revision>622</cp:revision>
  <cp:lastPrinted>2013-11-18T06:24:52Z</cp:lastPrinted>
  <dcterms:created xsi:type="dcterms:W3CDTF">2012-07-29T13:01:52Z</dcterms:created>
  <dcterms:modified xsi:type="dcterms:W3CDTF">2014-09-24T07:26:49Z</dcterms:modified>
</cp:coreProperties>
</file>