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23CF-4FC5-42B0-8CE1-85085EEDDDB8}" type="datetimeFigureOut">
              <a:rPr lang="ko-KR" altLang="en-US" smtClean="0"/>
              <a:pPr/>
              <a:t>2010-09-21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0382-DDD6-4465-8D75-2A9FD6F1FC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11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장 </a:t>
            </a:r>
            <a:r>
              <a:rPr lang="ko-KR" altLang="en-US" sz="2400" b="1" dirty="0">
                <a:latin typeface="굴림" pitchFamily="50" charset="-127"/>
                <a:ea typeface="굴림" pitchFamily="50" charset="-127"/>
              </a:rPr>
              <a:t>가스터빈 엔진의 원리</a:t>
            </a:r>
            <a:r>
              <a:rPr lang="en-US" altLang="ko-KR" sz="24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dirty="0">
                <a:latin typeface="굴림" pitchFamily="50" charset="-127"/>
                <a:ea typeface="굴림" pitchFamily="50" charset="-127"/>
              </a:rPr>
              <a:t>구조 및 명칭</a:t>
            </a:r>
            <a:r>
              <a:rPr lang="ko-KR" altLang="en-US" sz="2400" dirty="0">
                <a:latin typeface="굴림" pitchFamily="50" charset="-127"/>
                <a:ea typeface="굴림" pitchFamily="50" charset="-127"/>
              </a:rPr>
              <a:t/>
            </a:r>
            <a:br>
              <a:rPr lang="ko-KR" altLang="en-US" sz="2400" dirty="0">
                <a:latin typeface="굴림" pitchFamily="50" charset="-127"/>
                <a:ea typeface="굴림" pitchFamily="50" charset="-127"/>
              </a:rPr>
            </a:br>
            <a:r>
              <a:rPr lang="en-US" altLang="ko-KR" sz="2400" b="1" dirty="0">
                <a:latin typeface="굴림" pitchFamily="50" charset="-127"/>
                <a:ea typeface="굴림" pitchFamily="50" charset="-127"/>
              </a:rPr>
              <a:t>(Gas-Turbine Engine: Theory, Construction and Nomenclature</a:t>
            </a:r>
            <a:r>
              <a:rPr lang="en-US" altLang="ko-KR" sz="2400" b="1" dirty="0" smtClean="0"/>
              <a:t>)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14724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󰊳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High Bypass Turbofan Engine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바이패스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터보팬엔진은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대형 여객기나 수송기에서 많이 사용하고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각 제작사에 따라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Pratt &amp; Whitney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JT9D, General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Electric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CF6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Rolls-Royce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RB211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등이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대표적이며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엔진은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보잉사의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B-747,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더글러스사의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DC-10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MD-11,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Lockheed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L-1011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등의 항공기에 장착하여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사용 중에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바이패스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비를 알아보면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P&amp;W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JT9D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RR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RB211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로서 엔진 코어로 들어가 는 공기의 량보다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배가 많이 바이패스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또한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GE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CF6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바이패스비가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6.2:1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달한다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바이패스비는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성능과 장착하는 항공기에 따라 차이가 있으며 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높을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수도 또는 낮을 수도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요즈음에는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높은 바이패스 비를 얻기 위하여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11-8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Pro-Fan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엔진이나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Contra -Rotating Fan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엔진과 같은 것이 개발 시험 중에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엔진의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바이패스비는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15:1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정도가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터보프롭 엔진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(Turbo-prop Engine)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터보프롭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1-10]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에서와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같이 가스터빈이나 터보제트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감속기어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(Reduction Gear)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엔진의 전방에 장착하여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프로펠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러를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회전시키는 형태의 엔진을 말한다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터보프롭엔진의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총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출력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거의 모두를 프로펠러를 구동시키는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에너지로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소모하며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일부분만 배기를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통하여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추력이 얻어진다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배기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만이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배기추력으로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사용 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나머지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90%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에너지는 터빈 에 의하여 구동되는 압축기와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프로펠러를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구동시키는 터빈을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작동시키는데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구성은 터보제트 엔진이나 가스터빈 엔진과 같이 압축기부분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연소실부분 및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터빈부분으로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구분되며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단지 다른 점은 프로펠러를 구동시키기 위한 감속기어박스가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엔진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전방 에 장착된 것뿐이다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자세한 내용은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16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장에서 취급하기로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󰊵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터보샤프트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터보샤프트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엔진도 터보프롭 엔진과 같은 방법으로 터보제트엔진의 모든 출력을 출력 축을 통하여 축 마력으로 변환시키는 방법의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회전익 항공기의 엔진으로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사용하거나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대형항공기의 보조 동력장치로 사용한다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자세한 내용은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17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장에서 취급하기로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552" y="764704"/>
            <a:ext cx="4038600" cy="244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11-11]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CT7 Turboprop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Engine</a:t>
            </a:r>
            <a:endParaRPr lang="en-US" altLang="ko-KR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내용 개체 틀 4" descr="11-1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688815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799288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1-6.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가스터빈엔진의 이론과 반작용의 원리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󰊱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뉴턴의 운동법칙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Newtons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Laws of Motion)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터보제트엔진의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추력을 만들어내는 데에는 널리 아려진 뉴턴의 운동법칙이 적용되는 것을 여러분은 잘 알고 있는 사항이다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관성의 법칙으로 정지하고 있던 물체는 계속 정지하려는 힘이 작용하고 움직이던 물체는 외부의 작용하는 힘이 없는 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계속 움직이려고 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힘이 작용한다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가속도의 법칙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작용 반작용의 법칙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운동의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법칙과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법칙에 의해서 추력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(Thrust)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만들어진다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제트의 추력은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법칙으로부터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직접 만들어진다는 것과 같은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의미이다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물체 운동의 변화도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그 물체 에 작용하는 외적인 힘의 방향으로 일어나고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외적인 힘에 비례한다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물체의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운동은 질량과 속도에 따라 만들어진다는 것을 알았다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이것을 식으로 표시하면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         F= W x  A  /  g</a:t>
            </a: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 이고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식에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서 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F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M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은 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운동량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t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 시간을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나타낸다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식에서 힘은 속도에 비례함을 알 수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 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시간에 따른 속도의 변화율인 가속도를 나타내고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우리가 알고 있는 자유낙하 하는 물체는 지구 중심을 향하여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32.2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ft/s</a:t>
            </a:r>
            <a:r>
              <a:rPr lang="en-US" altLang="ko-KR" sz="1000" b="1" baseline="30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[9.8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㎨]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떨어지고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우리는 이것을 중력가속도라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어떤 자동차의 무게가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3000 lb(1360.8 ㎏)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이고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0 mph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으로부터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60 mph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가속하였을 때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초 걸렸다면 그때의 힘은 얼마인가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?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       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60mph = 96.56 ㎞/h = 88 ft/sec = 26.82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㎧ 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초당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17.6 ft/s(5.36 ㎧)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가속하였다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     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식 에 대입하면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F = 3,000 x  17.4 / 32.2 = 1639.75 lb [ 7,293.6  N]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        {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F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힘 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W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무게 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A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가속도 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g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중력가속도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}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여기서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뉴턴의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법칙을 적용하면 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F=</a:t>
            </a:r>
            <a:r>
              <a:rPr lang="en-US" altLang="ko-KR" sz="1000" b="1" i="1" dirty="0" err="1">
                <a:latin typeface="굴림" pitchFamily="50" charset="-127"/>
                <a:ea typeface="굴림" pitchFamily="50" charset="-127"/>
              </a:rPr>
              <a:t>M․a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 M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질량으로 무게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(Weight)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질량에 중력가속도를 곱한 것이고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a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가속도임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68052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1-7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흐름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(Air Flow)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통하여 흐르는 공기의 통로는 엔진의 설계에 따라 여러 가지 형태로 구분 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기본설계는 곧은 흐름의 통로를 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이유는 엔진의 전면 면적이 적기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역흐름을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주기 위하여 전면을 넓게 하나 그 대신 전체의 길이를 짧게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엔진을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통하여 공기의 흐름은 공기역학적으로 속도와 압력변화로 에너지의 변화가 일어나 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공기가 압축되면 압력은 증가하나 속도는 증가하지 않는다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압축된 공기가 연소에 의하여 가열되면 내부 에너지가 증가하고 가스의 속도가 증가하여 터빈을 구동시키는 힘이 증가한다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공기는 추진 노즐에서 빠른 속도로 빠져나가면서 공기의 운동량의 변화는 항공 기의 추진력으로 작용한다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연소실에서의 낮은 속도는 연소에 필요한 영역으로 이용한다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11-11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⒜는 확산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(Divergent)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통로를 지난 고속의 공기는 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통하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면서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속도는 감소하고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압력은 증가한다 이때 공기의 온도는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증가하게된다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 ⒝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수축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(Convergent)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배기 되는 부분이 급격히 좁지는 형태로 이 배기부분을 통과하는 공 기의 운동에너지의 변화는 속도는 증가하고 압력은 감소한다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반면에 온도는 감소하는 경향 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배기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종류는 엔진의 추력과 효율에 큰 영향을 주무로 현대에서는 두 가지 효율을 모두 포함한 수축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확산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(Convergent-Divergent)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이용하게 되었다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내용 개체 틀 4" descr="11-1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3321256" cy="42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8064896" cy="15121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수축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확산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고압의 연소가스가 아음속에서 노즐을 통과할 때 음속으로 변하고 초음속의 배기가스가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덕트를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통과하게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가스터빈 엔진에서만 아니라 일부 로켓 엔진에서도 사용되고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수축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확산덕트는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연소가스의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에너지를 최대의 운동에너지로 변환시킨다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공기가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 확산할 때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100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퍼센트의 효율을 얻었다면 이것을 단열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(Adiabatic)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이라 말한다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일반적으로 에너지의 손실이 없다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더라도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마찰력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전도성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및 소용돌이에 의하여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100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퍼센트의 효율을 얻기는 힘들고 최대의 효율이라 도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90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퍼센트를 얻었을 때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최고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효율이라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1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3960440" cy="3298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003232" cy="14401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좀더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이해를 돕기 위하여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11-13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2-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스플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팬 엔진이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작동 중에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압력과 온도의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변화량을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나타내고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실질적으로 압력과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개의 압축기 부분을 통과하면서 압력과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온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도가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함께 증가하였고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압력은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13:1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압축비로 증가하였고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59℉(15℃)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715℉ (379℃)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Diffuser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부분에서 증가한 것을 알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공기는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압축기를 통하여 연소실로 들어가 첨가되는 연료와 함께 연소되어 압력과 속도가 떨어졌으며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온도는 그림에 표시한 것과 같이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증가하였다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뜨거운 공기는 터빈부분 을 통과하면서 압력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온도가 떨어진다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이것은 높은 온도와 높은 속도로부터 터빈에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충분한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운동에너지를 주기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1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757899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21925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터빈엔진 또는 어떤 엔진에서든 열의 효과는 열역학의 법칙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(Laws of Thermodynamics)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따른다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법칙에서 에너지는 불변이라는 원칙에 의하여 열에너지는 터보제트 엔진의 압축기부 분에서 얻어지고 연료가 연소될 때 추가된다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이렇게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얻어진 열에너지는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Thrust)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변환되고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터빈을 지나면서 냉각되어 제트 노즐 밖으로 배출된다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이러한 과정을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에너지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순환이라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전체 에너지의 량은 어떠한 형태로든지 그 량은 변하지 않는다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순 환을 보면 기계적 에너지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열에너지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-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압력에너지의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형태로 변하여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 전체의 합은 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열역학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법칙인 하나의 열원에서 얻어지는 열을 모두 역학적인 일로 바꿀 수 없다는 이론임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압력과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온도에 관한 이론은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보일의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법칙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(Boyle's law)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샬의 법칙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(Charles's law)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따 른 다는 것을 앞서 왕복엔진에서 우리는 알았다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보일의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법칙은 일정한 온도에서 기체의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력은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부피에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반비례한다와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샬의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법칙인 일정한 압력에 있어서 기체의 체적은 절대온도에 비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례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한다라는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원리를 합하여 보일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샬의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법칙이라 하며 그 이론은 기체의 부피는 압력에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반비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례하고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절대 온도에 정비례한다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이론을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가스터빈엔진에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적용한 것이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1-15]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⒜와 같은 브레이톤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사이클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Brayton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Cycle)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인 정압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이클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Constant_pressure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Cycle)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이라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11-14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Brayton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Cycle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로서 실제의 엔진에서는 이 곡선이 차이가 있으나 그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기본원리는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1-14] 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곡선에서 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엔진으로 흡입되기 전의 엔진 입구의 압력과 체적을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나타내고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들어가면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정압은 증가하기 시작하며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체적을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감소하기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시작한다 이 지점이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점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이르는 곡선이 압축기를 통과하면서 압력이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증가하고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체적은 감소하면서 점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도달한다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연료가 분사되고 연소되기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시작하면서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체적과 온도가 급격히 증가한다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연소실의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설계에 따른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이때 온도가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서서히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증가하고 압력은 조금 떨어지면서 속도가 증가하기 시작하면서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점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도달한다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4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가열된 가스는 터빈을 구동시키며 에너지 변환이 생기면서 압력과 온도가 떨어진다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배기노즐을 통과하는 가스의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곡선으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대기로 분사된다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여기서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6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같은 대기압이 지만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체적이 큰 것은 연료의 연소에 의하여 공기가 가열되었기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1-14]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⒝에서는 압력과 온도에 관계를 나타낸 곡선으로 공기가 압축기를 통과하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면서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온도가 상승하고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연료와 함께 연소될 때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급격히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온도가 상승하였다 서서히 감소하다가 터빈을 통하여 확산될 때 온도와 압력은 급격히 떨어지는 것을 볼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그리고 뜨거운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후방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대기 중으로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분사된다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온도는 대기의 온도보다 약간 높지만 곧 대기의 온도와 같아진다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1-15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701780" cy="2728698"/>
          </a:xfrm>
        </p:spPr>
      </p:pic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288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11-15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] </a:t>
            </a: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Brayton 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Cycle</a:t>
            </a:r>
            <a:endParaRPr lang="en-US" altLang="ko-KR" sz="1100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07524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1-8.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가스터빈 엔진의 </a:t>
            </a:r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성능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(GAS-TURBINE ENGINE PERFORMANCE)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성능은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해면도로부터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올라갈수록 온도와 압력의 변화가 크므로 이에 따 라 모든 대기의 조건이 변화하는 것에 따라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항상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일정하게 유지된 상태로 작동되어야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성능을 알기 위해서는 정비사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조종사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등은 엔진의 성능을 나타내는 기호와 그 기호가 갖는 의미를 알아야 하므로 알아보기로 하자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󰊱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Thrust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추력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(Thrust)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반작용 힘을 파운드로 계산한 것임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프로펠러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로켓 또는 가스터빈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추력은 뉴턴의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법칙에 의하여 질량에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가속도에 의하여 구해지며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프로펠러는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질량의 가속이고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로켓은 연료의 연소로 얻어지는 가스의 가속이다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공기와 연료가스를 모두 한 가속에서 얻어진다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이렇듯이 추력을 결정하는 요소는 공기와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량에 따른 가속에 의하여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만들어지는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것을 알았다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Static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Thrust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Gross Thrust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항공기가 움직이지 않고 있을 때에 엔진에서 만들어 내는 추력의 총합이고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Net Thrust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항공기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비행 중에 있을 때 만들어지는 힘 또는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말한다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Net Thrust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계산은 항공기 속도에 대한 사항을 산정 하여 계산되어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추력의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량의 결정은 엔진을 통하여 흐르는 공기의 흐름을 단위시간당 무게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(lb/sec)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로서 결정한다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공기의 흐름의 량은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구해지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것을 무게로 환산하기 위하여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무게는 온도에 따라 다르므로 차트에 의하여 환산하면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59℉(15℃)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1ft</a:t>
            </a:r>
            <a:r>
              <a:rPr lang="en-US" altLang="ko-KR" sz="1000" b="1" baseline="30000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(0.028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㎤)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무게는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0.07648 lb(0.03469 ㎏)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이므로 이것을 식으로 표시하면 다음과 같다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dirty="0" smtClean="0"/>
              <a:t>                                        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baseline="-25000" dirty="0" err="1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</a:t>
            </a:r>
            <a:r>
              <a:rPr lang="el-GR" altLang="ko-KR" sz="1000" b="1" dirty="0">
                <a:latin typeface="굴림" pitchFamily="50" charset="-127"/>
                <a:ea typeface="굴림" pitchFamily="50" charset="-127"/>
              </a:rPr>
              <a:t>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</a:t>
            </a:r>
            <a:r>
              <a:rPr lang="en-US" altLang="ko-KR" sz="1000" b="1" baseline="30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×airflow velocity per second×0.07647</a:t>
            </a:r>
          </a:p>
          <a:p>
            <a:pPr>
              <a:buNone/>
            </a:pPr>
            <a:endParaRPr lang="ko-KR" altLang="en-US" sz="1000" dirty="0"/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기본적인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가스터빈 엔진의 추력에 대한 식은 다음과 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                      F= </a:t>
            </a:r>
            <a:r>
              <a:rPr lang="en-US" altLang="ko-KR" sz="1000" b="1" dirty="0" err="1" smtClean="0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baseline="-25000" dirty="0" err="1" smtClean="0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/ g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× (V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-V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1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 -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 - - - ①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식에서      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F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(lb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      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i="1" baseline="-25000" dirty="0" err="1" smtClean="0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공기질량의 흐름 비율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(lb/s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/s)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        g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중력가속도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(32.2 ft/s</a:t>
            </a:r>
            <a:r>
              <a:rPr lang="en-US" altLang="ko-KR" sz="1000" b="1" baseline="30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9.8㎨)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       V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최종속도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배기가스가 제트노즐에서의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 ft/s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㎧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   V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초기속도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입구에서의 정지된 공기의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19256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식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①은 연료의 무게는 공기의 무게에 비하여 그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포함 량이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대단히 적으므로 단지 공기에 대한 무게만을 계산한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엔진의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계산할 때에는 연료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혼합기이므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이것을 무시하지 않고 다음과 같은 식으로 나타낼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F=</a:t>
            </a:r>
            <a:r>
              <a:rPr lang="en-US" altLang="ko-KR" sz="1000" b="1" dirty="0" err="1" smtClean="0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baseline="-25000" dirty="0" err="1" smtClean="0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/g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× (V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-V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1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)+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baseline="-25000" dirty="0" err="1">
                <a:latin typeface="굴림" pitchFamily="50" charset="-127"/>
                <a:ea typeface="굴림" pitchFamily="50" charset="-127"/>
              </a:rPr>
              <a:t>f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/g × (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V</a:t>
            </a:r>
            <a:r>
              <a:rPr lang="en-US" altLang="ko-KR" sz="1000" b="1" baseline="-25000" dirty="0" err="1">
                <a:latin typeface="굴림" pitchFamily="50" charset="-127"/>
                <a:ea typeface="굴림" pitchFamily="50" charset="-127"/>
              </a:rPr>
              <a:t>j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 - - - -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②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식에서 </a:t>
            </a:r>
            <a:r>
              <a:rPr lang="en-US" altLang="ko-KR" sz="1000" b="1" i="1" dirty="0" err="1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i="1" baseline="-25000" dirty="0" err="1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i="1" baseline="-25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엔진을 통과하는 공기의 흐름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(lb/s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/s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i="1" baseline="-25000" dirty="0" err="1" smtClean="0">
                <a:latin typeface="굴림" pitchFamily="50" charset="-127"/>
                <a:ea typeface="굴림" pitchFamily="50" charset="-127"/>
              </a:rPr>
              <a:t>f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연료의 흐름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(lb/s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/s)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V</a:t>
            </a:r>
            <a:r>
              <a:rPr lang="en-US" altLang="ko-KR" sz="1000" b="1" i="1" baseline="-25000" dirty="0" err="1" smtClean="0">
                <a:latin typeface="굴림" pitchFamily="50" charset="-127"/>
                <a:ea typeface="굴림" pitchFamily="50" charset="-127"/>
              </a:rPr>
              <a:t>j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제트노즐에서의 가스의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(ft/s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m/s)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식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②에서의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V</a:t>
            </a:r>
            <a:r>
              <a:rPr lang="en-US" altLang="ko-KR" sz="1000" b="1" baseline="-25000" dirty="0" err="1">
                <a:latin typeface="굴림" pitchFamily="50" charset="-127"/>
                <a:ea typeface="굴림" pitchFamily="50" charset="-127"/>
              </a:rPr>
              <a:t>j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연료의 가속도를 엔진의 속도와 연료의 초기속도가 같기 때문에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실제로는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모든 가스의 압력이 터빈 노즐로부터 속도로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변환되지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않기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실험인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11-13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제트노즐에서의 가스의 속도는 음속에 도달하므로 노즐에서의 가스의 정압 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대기압보다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높은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차압을 제트노즐 부분에서의 추력으로 추가한다면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다 음의 식으로 표시할 수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Fj</a:t>
            </a:r>
            <a:r>
              <a:rPr lang="en-US" altLang="ko-KR" sz="800" b="1" i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=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Aj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Pj-Pamb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)-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 - - - ③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식에서 </a:t>
            </a:r>
            <a:r>
              <a:rPr lang="en-US" altLang="ko-KR" sz="1000" b="1" i="1" dirty="0" err="1">
                <a:latin typeface="굴림" pitchFamily="50" charset="-127"/>
                <a:ea typeface="굴림" pitchFamily="50" charset="-127"/>
              </a:rPr>
              <a:t>F</a:t>
            </a:r>
            <a:r>
              <a:rPr lang="en-US" altLang="ko-KR" sz="1000" b="1" i="1" baseline="-25000" dirty="0" err="1">
                <a:latin typeface="굴림" pitchFamily="50" charset="-127"/>
                <a:ea typeface="굴림" pitchFamily="50" charset="-127"/>
              </a:rPr>
              <a:t>j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(Thrust / lb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i="1" baseline="-25000" dirty="0" err="1" smtClean="0">
                <a:latin typeface="굴림" pitchFamily="50" charset="-127"/>
                <a:ea typeface="굴림" pitchFamily="50" charset="-127"/>
              </a:rPr>
              <a:t>j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제트노즐의 면적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</a:t>
            </a:r>
            <a:r>
              <a:rPr lang="en-US" altLang="ko-KR" sz="1000" b="1" baseline="30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또는 ㎡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</a:t>
            </a:r>
            <a:r>
              <a:rPr lang="en-US" altLang="ko-KR" sz="1000" b="1" dirty="0" err="1" smtClean="0">
                <a:latin typeface="굴림" pitchFamily="50" charset="-127"/>
                <a:ea typeface="굴림" pitchFamily="50" charset="-127"/>
              </a:rPr>
              <a:t>P</a:t>
            </a:r>
            <a:r>
              <a:rPr lang="en-US" altLang="ko-KR" sz="1000" b="1" baseline="-25000" dirty="0" err="1" smtClean="0">
                <a:latin typeface="굴림" pitchFamily="50" charset="-127"/>
                <a:ea typeface="굴림" pitchFamily="50" charset="-127"/>
              </a:rPr>
              <a:t>j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제트노즐에서의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정압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(lb/in</a:t>
            </a:r>
            <a:r>
              <a:rPr lang="en-US" altLang="ko-KR" sz="1000" b="1" baseline="30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/㎡)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P</a:t>
            </a:r>
            <a:r>
              <a:rPr lang="en-US" altLang="ko-KR" sz="1000" b="1" baseline="-25000" dirty="0" err="1" smtClean="0">
                <a:latin typeface="굴림" pitchFamily="50" charset="-127"/>
                <a:ea typeface="굴림" pitchFamily="50" charset="-127"/>
              </a:rPr>
              <a:t>amb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대기의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정압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(lb/in</a:t>
            </a:r>
            <a:r>
              <a:rPr lang="en-US" altLang="ko-KR" sz="1000" b="1" baseline="30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/㎡)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제트노즐에서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발생하는 추력을 엔진의 가스의 가속에 의한 추력에 추가 한 것이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Net Thrust(F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n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이라 하면 식은 다음과 같이 나타낼 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   [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수식 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같은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이론에 의하여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Chocked Nozzle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가지고 있지 않은 터보 팬 엔진의 추력을 계산하 기 위해서는 다음과 같은 식으로 표시할 수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 식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󰊲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추력을 마력으로 변환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출력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(Power)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힘과 거리로 만들어지는 것이므로 터빈엔진에서의 추력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(Thrust)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마력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(Horsepower)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직접 비교하는 것은 불가능한 일이나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비행기가 공기 중에서 구동하는 엔 진일 때 마력과 동일하게 비교할 수 가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마력을 분당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ft-lb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변환하거나 또는 시간당 초당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mil-lb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변환하면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마력은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33,000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ft․lb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/min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375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mil․lb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/h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나타내므로 추력 마력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i="1" dirty="0" err="1">
                <a:latin typeface="굴림" pitchFamily="50" charset="-127"/>
                <a:ea typeface="굴림" pitchFamily="50" charset="-127"/>
              </a:rPr>
              <a:t>THp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Thrust Horsepower)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다음 식으로 나타낼 수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 식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만약에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제트엔진이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10,000 lb(44,480 N)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추력을 내어 비행기를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600 mph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구동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시 켰다면 추력마력은 다음과 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추력은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단위가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Newtons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(N)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나타내며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1 N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0.22482 lb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힘과 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219256" cy="3168352"/>
          </a:xfrm>
        </p:spPr>
        <p:txBody>
          <a:bodyPr>
            <a:normAutofit lnSpcReduction="10000"/>
          </a:bodyPr>
          <a:lstStyle/>
          <a:p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1-1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제트추진력의 배경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(Background of Jet Propulsion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󰊱 제트추진원리의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발견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(Discovery of Jet Propulsion Principle)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       제트의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추진원리는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BC150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년 전 이집트의 알렉산드리아에 살고 있던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Hero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라는 사람이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1-1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](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좌측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과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같이 수증기에 의하여 장난감 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풍차가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돌아가는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것을 처음으로 발견한 것이 시초였다는 것을 알고 있는 사람은 없을 것이다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그리고 그는 이것을 “</a:t>
            </a:r>
            <a:r>
              <a:rPr lang="en-US" altLang="ko-KR" sz="1000" dirty="0" err="1">
                <a:latin typeface="굴림" pitchFamily="50" charset="-127"/>
                <a:ea typeface="굴림" pitchFamily="50" charset="-127"/>
              </a:rPr>
              <a:t>Aeolipile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”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이라고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불렀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그리고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이러한 발견은 사용을 목적으로 개발되지는 않았다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       신빙성은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없지만 역사적인 기록에 의하면 이 </a:t>
            </a:r>
            <a:r>
              <a:rPr lang="en-US" altLang="ko-KR" sz="1000" dirty="0" err="1">
                <a:latin typeface="굴림" pitchFamily="50" charset="-127"/>
                <a:ea typeface="굴림" pitchFamily="50" charset="-127"/>
              </a:rPr>
              <a:t>Aeoliple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은 나중에 이러한 것이 아닌가하는 생각에서 뜨거운 증기가 그림에서와 같이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회전축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을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중심으로 뿜어져 나올 때 축에 있는 풍차가 돌아가는 형상을 그려보았던 것이다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서기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1500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년대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Leonardo </a:t>
            </a:r>
            <a:r>
              <a:rPr lang="en-US" altLang="ko-KR" sz="1000" dirty="0" err="1">
                <a:latin typeface="굴림" pitchFamily="50" charset="-127"/>
                <a:ea typeface="굴림" pitchFamily="50" charset="-127"/>
              </a:rPr>
              <a:t>da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Vinci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의 스케치에서 제트엔진의 기본이 되는 고기를 굽기 위하여 꼬챙이에 꼽은 것이 뜨거운 가스에 의하여 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회전하는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것을 그린 그림이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있으며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서기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1629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년 또 다른 이태리인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Giovanni </a:t>
            </a:r>
            <a:r>
              <a:rPr lang="en-US" altLang="ko-KR" sz="1000" dirty="0" err="1">
                <a:latin typeface="굴림" pitchFamily="50" charset="-127"/>
                <a:ea typeface="굴림" pitchFamily="50" charset="-127"/>
              </a:rPr>
              <a:t>Branca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는 완벽한 증기터빈에 제트의 원리를 적용한 기계를 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사용하기도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하였다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1-2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](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우측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는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Newton's Carriage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라고 하는 증기에 의하여 이송되는 장치를 뉴턴 자신이 고안을 한 생각을 독일 사람인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Willem </a:t>
            </a:r>
            <a:r>
              <a:rPr lang="en-US" altLang="ko-KR" sz="1000" dirty="0" err="1">
                <a:latin typeface="굴림" pitchFamily="50" charset="-127"/>
                <a:ea typeface="굴림" pitchFamily="50" charset="-127"/>
              </a:rPr>
              <a:t>Jako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en-US" altLang="ko-KR" sz="1000" dirty="0" err="1" smtClean="0">
                <a:latin typeface="굴림" pitchFamily="50" charset="-127"/>
                <a:ea typeface="굴림" pitchFamily="50" charset="-127"/>
              </a:rPr>
              <a:t>Gravesande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가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설계한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증기를 이용한 운송용 차를 보여주고 있다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2" name="내용 개체 틀 11" descr="11-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3789040"/>
            <a:ext cx="2592288" cy="2693204"/>
          </a:xfrm>
        </p:spPr>
      </p:pic>
      <p:pic>
        <p:nvPicPr>
          <p:cNvPr id="13" name="내용 개체 틀 12" descr="11-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861048"/>
            <a:ext cx="4763809" cy="2595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762872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고도 효과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Altitude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Effect)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추력의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출력은 고도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밀도에 영향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영향을 갖는다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밀도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(Density)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단위체적 당 질량 또는 단위면적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(ft</a:t>
            </a:r>
            <a:r>
              <a:rPr lang="en-US" altLang="ko-KR" sz="1000" b="1" baseline="30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당 분자의 수라 할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초당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(per sec)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직접 들어가는 공기의 량은 엔진의 고정된 흡입 구의 면적에 의하여 제어되며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일정한 회전속도에서 는 흐르는 공기의 질량은 밀도에 의하여 결정된다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대기중의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공기는 오도가 상승하면 분자의 운동 속 도가 증가하고 다른 때 보다 활발히 움직인다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분 자의 간격이 그만큼 넓어졌으며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분자의 수가 적다는 뜻이다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이러할 때는 엔진으로의 공기 흡입은 적은 분자의 공기가 들어간다는 의미이다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그러므로 온도 가 상승하면 엔진 추력이 감소하게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대기 중의 공기가 압력이 높으면 단위면적 당 공기의 분자 수가 증가하고 엔진의 흡입구로 들어가는 공기의 질 량이 증가하게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압력이 증가하면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질량이 증가하고 따라서 엔진 추력이 증가 하게 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항공기가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상승하게 되면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압력과 온도가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감소하게 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압력이 감소하면 추력이 감소한다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온도가 감소하면 추력은 증가하게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이것은 고도의 상승에 따라 온도의 감소보다 압력의 감소가 빠르게 일어나기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1-16]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보면 고도가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36,000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피트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(10,973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미터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온도의 떨어짐은 정지해 있지만 압력은 계속적으로 떨어지고 있는 것을 알수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결과로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36,000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피트 이상에서는 추력의 감소가 급격히 일어남을 알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그러므로 장거리 비행에 필요한 고도는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36,000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피트을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유지하는 것이 제일 적절하다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  <a:p>
            <a:pPr>
              <a:buNone/>
            </a:pPr>
            <a:endParaRPr lang="ko-KR" altLang="en-US" sz="1000" dirty="0"/>
          </a:p>
        </p:txBody>
      </p:sp>
      <p:pic>
        <p:nvPicPr>
          <p:cNvPr id="5" name="내용 개체 틀 4" descr="11-16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3456384" cy="507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76673"/>
            <a:ext cx="7931224" cy="2088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󰊵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풍압효과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Ram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Effect)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공기의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흐름을 얻기 위해서는 항공기 속도를 증가시키는 것과 엔진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확산형으로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하여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공간을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넓게 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이러한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방법은 속도를 감소시켜 압력을 증가시키는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속도와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압력과의 관계에서 압력이 증가하면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부딛치는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공기의 분자에 의하여 마찰력이 발생하고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마찰력은 추력을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감소시키는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원인이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11-17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Ⓐ곡선에서 항공기 속도가 증가하면 추력이 떨어지는 경향을 나타내고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곡선 Ⓑ에서는 풍압효과에 의하여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증가하는 경향을 나타낸다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결과 적으로 곡선 Ⓒ와 같은 효과를 얻게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결과로 인하여 항공기가 앞으로 전진하는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속도로부터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풍압비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효과에 의하여 엔진의 속도는 증가하고 또한 항공기의 속도가 증가하게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17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212976"/>
            <a:ext cx="3846163" cy="2617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7715200" cy="3600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󰊶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엔진속도의 효과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Effect of Engine Speed)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엔진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속도가 낮을 때에는 터보제트 추력이 작은 량으로 증가하고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속도를 크게 증가 시키고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연료의 소모를 증가시키면 엔진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크게 증가시킬 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이유로 순항속도에서는 엔진의 최대 출력의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85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～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90%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유지하게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열에너지의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필요성은 공기의 질량이 일을 하는데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필요로 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요인으로서 엔진 연료제어 계통의 조절에 의하여 이루어 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공기흐름 량의 변화는 엔진 회전속도에 의하여 제어 되다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결과는 추력의 증가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연료제어계통에 의한 연료흐름의 증가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회전속도의 증가 등이 요인으로 작용한다 그러나 엔진의 작동은 과속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과열 등의 범위를 벗어나서는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아니된다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왜냐하면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회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전수의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제어는 공기흐름의 량에만 적용되기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추력선의 특성에 서 공기의 흐름과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회전수와의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관계는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특성에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따라서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결정되기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속도가 높을 때에는 회전수가 조 금만 증가하여도 많은 추력을 얻을 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때문이다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피스톤엔진은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거의가 엔진속도와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프로펠러 추력 사이의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관계가 상대적이나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터보제트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속도는 착륙을 위한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접근 중을 제외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하고는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높은 상태이다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󰊷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습도의 효과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Effects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of Humidity)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피스톤엔진과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터빈엔진의 출력에 대한 습도의 관계는 재미있는 현상이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피스톤엔진에서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습도가 증가하면 단위 면적당 공기의 체적이 감소하게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11-17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습도가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높으면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피스톤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마력은 떨어지는 경향이 일어나는 것 은 같은 회전수일 때 연소되는 공기의 량이 줄어들기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기화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기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Carburetor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에서는 습도에 대한 보상을 하지 못하기 때문에 연료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 혼합비가 떨어지기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엔진에서도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 중에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습도가 증가하면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단위 체적당 공기의 무게는 감소하게 된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출력에는 무시해도 좋다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 이유는 터빈엔진의 작동은 모든 연료를 연소시키기 위해서는 많은 량의 공기를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필요로 하기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때문에 부족한 연소에 필요한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연료비를 맞추기 위한 공기의 무게는 외부의 냉각공기를 이용하여 공급하기 때문에 열 에너지의 손실은 없게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18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293096"/>
            <a:ext cx="3600400" cy="2135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291264" cy="2952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󰊸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온도효과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Temperature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Effect)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개발에서 외기온도와 추력과의 관계는 이미 우리는 알고 있는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이륙할 때 외기온도의 효과는 왕복엔진보다 제트엔진이 영향을 많이 받는 것이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11-14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정압사이클에서 잘 나타내고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추운 날씨에는 공기의 밀도가 증가하여 엔진으로 들어가는 공기의 량이 많아져 엔진 속도가 증가하여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1-19]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추력은 높게 나타내고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외기온도가 상승하면 할수록 공기의 밀도는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감소하게 되고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그림에서와 같이 추력은 감소하게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같은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속도에서 압축기의 속도가 일정하다면 공기의 밀도가 낮아지면 그만큼 공기의 질량이 떨어지고 이에 따라 연료의 량이 조절되므로 엔진의 추력은 떨어지게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11-19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표준 대기상태의 추력을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100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이라 하였을 때 외기온도가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+40℉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 되면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추력은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감소를 가져온다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의미는 짧은 시간에 추력을 증가시키기 위해서는 물분사와 같은 계통이 필요하게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󰊹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물분사의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효과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Effect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of Water Injection)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때로는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대기온도가 표준대기보다 높을 경우에 추력 또는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출력을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잃지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않게 하기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위하여 이륙 중에 후기연소기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(After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Burner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설치하지 않고 추력을 증가시키는 방법으로 물과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알코올을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혼합한 물질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water </a:t>
            </a:r>
            <a:r>
              <a:rPr lang="en-US" altLang="ko-KR" sz="1000" b="1" dirty="0" err="1" smtClean="0">
                <a:latin typeface="굴림" pitchFamily="50" charset="-127"/>
                <a:ea typeface="굴림" pitchFamily="50" charset="-127"/>
              </a:rPr>
              <a:t>metanol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연소실이나 디퓨져부분에 분사하여 출력을 증가하는 방법을 엔진에 도입하여 추가가로 설치한 엔진도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왕복엔진에서는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출력증가에 따른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데토네이션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(Detonation)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감소시키기 위하여 엔진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주위에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물을 분사하여 실린더의 온도를 낮추는 방법이었으나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가스터빈에서는 엔진을 통과하는 공기의 량을 증가시키기 위하여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공기흡입구부분에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냉각 액체를 분사하여 공기의 질량을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높이는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방법을 택하고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7" name="내용 개체 틀 6" descr="11-19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573016"/>
            <a:ext cx="3860643" cy="3004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1-9 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효율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(Efficiencies)</a:t>
            </a:r>
            <a:endParaRPr lang="ko-KR" altLang="en-US" sz="12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터빈엔진에서의 효율이란 소비된 연료의 량에 대한 발생한 추력의 비로 나타낸다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즉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이러한 추력에 대한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효율이라 함은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단위 연료로 얻을 수 있는 추력을 말하며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이러한 것을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Thrust Specific Fuel Consumption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또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TSFC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라 말한다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TSCF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연료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파운드를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소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모하여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추력을 얻을 수 있는 량을 말하며 식으로 표시하면 다음 과 같다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                                         TSF=  </a:t>
            </a:r>
            <a:r>
              <a:rPr lang="en-US" altLang="ko-KR" sz="1000" b="1" dirty="0" err="1" smtClean="0">
                <a:latin typeface="굴림" pitchFamily="50" charset="-127"/>
                <a:ea typeface="굴림" pitchFamily="50" charset="-127"/>
              </a:rPr>
              <a:t>Wf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/Fn</a:t>
            </a:r>
          </a:p>
          <a:p>
            <a:pPr>
              <a:buNone/>
            </a:pPr>
            <a:endParaRPr lang="ko-KR" altLang="en-US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식에서 </a:t>
            </a:r>
            <a:r>
              <a:rPr lang="en-US" altLang="ko-KR" sz="1000" b="1" i="1" dirty="0" err="1" smtClean="0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i="1" baseline="-25000" dirty="0" err="1" smtClean="0">
                <a:latin typeface="굴림" pitchFamily="50" charset="-127"/>
                <a:ea typeface="굴림" pitchFamily="50" charset="-127"/>
              </a:rPr>
              <a:t>f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연료의 흐름량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(lb/h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/h)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이고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F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n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Net Thrust(lb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Specific Fuel Consumption(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연료소모비율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은 다른 효율의 수에 의하여 결정되며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TSFC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 영 향을 주는 두가지 요인은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Propulsive Efficiency 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추진력효과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와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Cycle Efficiency 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주기효과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   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8075240" cy="33843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󰊱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 효율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Propulsive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Efficiency)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추력효과는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사용 가능한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형태로 공급된 에너지에 대한 제트노즐에서 만들어진 추력을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비교한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총량을 말한다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다른 말로 한다면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효과는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총 에너지에 대한 엔진에서 만들어진 추진력의 백분율이라 할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제트엔진의 추력효율은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11-20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여러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형태로 비교하여 나타내고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식으로 표시한다면 다음과 같다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[Work completed / Work completed + work wasted in the exhaust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초크가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없는 엔진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Unckocked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Engine)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에서는 간단하게 다음과 같은 식으로 표시할 수 있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2V / V+ </a:t>
            </a:r>
            <a:r>
              <a:rPr lang="en-US" altLang="ko-KR" sz="1000" b="1" dirty="0" err="1" smtClean="0">
                <a:latin typeface="굴림" pitchFamily="50" charset="-127"/>
                <a:ea typeface="굴림" pitchFamily="50" charset="-127"/>
              </a:rPr>
              <a:t>V</a:t>
            </a:r>
            <a:r>
              <a:rPr lang="en-US" altLang="ko-KR" sz="1000" b="1" baseline="-25000" dirty="0" err="1" smtClean="0">
                <a:latin typeface="굴림" pitchFamily="50" charset="-127"/>
                <a:ea typeface="굴림" pitchFamily="50" charset="-127"/>
              </a:rPr>
              <a:t>j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  </a:t>
            </a: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식에서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V</a:t>
            </a:r>
            <a:r>
              <a:rPr lang="en-US" altLang="ko-KR" sz="1000" b="1" baseline="-25000" dirty="0" err="1">
                <a:latin typeface="굴림" pitchFamily="50" charset="-127"/>
                <a:ea typeface="굴림" pitchFamily="50" charset="-127"/>
              </a:rPr>
              <a:t>j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Jet velocity at Propelling Nozzle(ft/s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㎧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V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Aircraft Speed(ft/s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㎧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항공기 이동속도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(V)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400 mph(644 ㎞/h)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 때 엔진의 제트를 통과하는 공기의 속도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V</a:t>
            </a:r>
            <a:r>
              <a:rPr lang="en-US" altLang="ko-KR" sz="1000" b="1" baseline="-25000" dirty="0" err="1">
                <a:latin typeface="굴림" pitchFamily="50" charset="-127"/>
                <a:ea typeface="굴림" pitchFamily="50" charset="-127"/>
              </a:rPr>
              <a:t>j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1150 mph(1851 ㎞/h)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 때의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추력효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율을 계산하면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    2 x  400 / 400+1150 = 52%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식에서 배기 노즐이 분리된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팬 엔진의 추력효율을 계산하는 공식은 다음과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같이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표시된다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[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식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식에서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w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팬을 통과하는 공기의 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[lb/s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/s]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w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a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코어엔진을 통과하는 공기의 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[lb/s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㎏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/s]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V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j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팬의 추진노즐을 통과하는 공기의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[ft/s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㎧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V</a:t>
            </a:r>
            <a:r>
              <a:rPr lang="en-US" altLang="ko-KR" sz="1000" b="1" i="1" baseline="-25000" dirty="0" smtClean="0">
                <a:latin typeface="굴림" pitchFamily="50" charset="-127"/>
                <a:ea typeface="굴림" pitchFamily="50" charset="-127"/>
              </a:rPr>
              <a:t>j</a:t>
            </a:r>
            <a:r>
              <a:rPr lang="en-US" altLang="ko-KR" sz="1000" b="1" baseline="-25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코어엔진 추진노즐을 통과하는 공기의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[ft/s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㎧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i="1" dirty="0" smtClean="0">
                <a:latin typeface="굴림" pitchFamily="50" charset="-127"/>
                <a:ea typeface="굴림" pitchFamily="50" charset="-127"/>
              </a:rPr>
              <a:t>                  V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항공기의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[ft/s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㎧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7" name="내용 개체 틀 6" descr="11-20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1383" y="3573016"/>
            <a:ext cx="6964993" cy="3106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003232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󰊲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주기효율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Cycle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Efficiency)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주기효과는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연료를 사용했을 때의 사용할 수 있는 총량의 에너지에 대한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사용 가능한 에너지의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비율를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말하며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주기효과는 연소효율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열효율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기계적인 효율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압축효율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등이 포함 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엔진의 효율은 시동부분품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 및 터빈에 의하여 모든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것이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얻어지게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󰊳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연소효율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Combustion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Efficiency)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연소효율은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연소과정에서 얻은 전체의 열량을 연료가 연소할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때 얻어지는 열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위치에너지로 나눈 값을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말한다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열효율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Thermal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Efficiency)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열효율은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열에너지를 열기관 따위에 의하여 일로 바꿀 때 얻어진 일과 공급된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열에너지와의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열효율은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터빈입구 온도가 상승하면 같이 상승한다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터빈입구 온도가 낮아지면 가스의 팽창에너지가 같이 낮아지므로 작동효율도 낮아지게 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터빈입구 온도가 상승하면 운자의 운동량이 증가하여 에너지의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작동량도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증가하게 되는데 이것은 엔진의 설계와 형태에 따라 그 비율이 정하여진다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열효율은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연소온도와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주기압력비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(Cycle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Presure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Ratio)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제어된다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유감스럽게도 이 온도는 터빈의 간격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재질 등이 갖는 기계적인 응력에 의하여 제한되기 때문에 무한정 연소온도를 높일 수 없기 때문에 새로운 소재의 개발과 기술에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따라야 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문제로 인하여 일정한 범위로 제한하고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열효율은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11-21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같이 엔진을 통과하는 공기의 속도를 이용한 램효과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(Ram effect)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보상하고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램 압력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(Ram Pressure)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다단계 압축기의 압축기비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Compressore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Ratio)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커질 때 </a:t>
            </a:r>
            <a:r>
              <a:rPr lang="en-US" altLang="ko-KR" sz="1000" b="1" i="1" dirty="0" err="1">
                <a:latin typeface="굴림" pitchFamily="50" charset="-127"/>
                <a:ea typeface="굴림" pitchFamily="50" charset="-127"/>
              </a:rPr>
              <a:t>w</a:t>
            </a:r>
            <a:r>
              <a:rPr lang="en-US" altLang="ko-KR" sz="1000" b="1" i="1" baseline="-25000" dirty="0" err="1">
                <a:latin typeface="굴림" pitchFamily="50" charset="-127"/>
                <a:ea typeface="굴림" pitchFamily="50" charset="-127"/>
              </a:rPr>
              <a:t>a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연소실압력이 높아질 때 출력이 증가한다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이때 압축 기를 회전시키는 에너지의 손실은 없거나 아주 작은 것으로 간주한다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1-21]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보면 가스터빈엔진은 순항속도일 때 평균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45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열효율을 갖고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피스톤엔진은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로켓을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열효율을 갖는다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계산은 왕복기관 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장에 서 배워 알고 있는 사항이다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2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293096"/>
            <a:ext cx="4309983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7859216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1-10.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제트엔진의 주요부품</a:t>
            </a: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(Principal Parts of A Jet Engine)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󰊱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(The Inlet)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터보제트엔진의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(Inlet)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엔진 압축기 전방에 위치하고 있으나 실제는 엔진 부품 이 아니며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기체구조에 속하고 있는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부분이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목적은 엔진 압축기 앞에 있는 여러 가지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부분품을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보호하고 지지해주는 역할을 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압축기로 들어가는 공기의 통로로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사용되는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고정된 부분을 말한다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엔진의 성능이나 특성에 따라 가변의 보조 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(Secondary Gate or Door / B707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항공기의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JT3D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경우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설치한 항공기도 있다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주요부분품은 엔진 압축기 전방 프레임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(Front Frame)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부분부터가 엔진부분에 속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전방 프레임에는 압축기를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지지하는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베어링이나 지지구조물로 되어 있으므로 항상 공기의 흐름을 방해하는 요소가 있으므로 이것을 보호하고 공기의 흐름을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원활하게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 는 요소가 엔진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(Inlet)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흡입구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Inlet Guide Vanes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이라 알려진 한 셋트의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의하여 조절되어 진다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축류형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터보제트엔진의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Inlet Guide Vanes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압축기 첫 번째 단계에 있으면서 엔진의 작동 조건에 따라 적당한 각도로 변화하여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축기로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들어가는 공기의 흐름의 방향을 변화시키는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회전속도가 낮은 속도에서 압축기 첫 번째 단계에 보다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많은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량의 공 기가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흘러 들어가면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후방 단계의 압축기가 그 처리를 하지 못하는 경향이 발생하고 이에 따 라 압축기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실속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Compressor Stall)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들어가게되는 경향이 있으므로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Inlet Guide Vane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각 이 변하여 압축기 첫단계의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고정깃에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닿는 공기의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량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조절하여 엔진으로 들어가는 공기의 량을 조절하여 압축기 실속을 방지하여주는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󰊲 압축기의 종류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(Type of Compressors)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압축기의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종류는 엔진의 형태에 따라 여러 가지 형태가 있으나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가스터빈엔진에 사용하는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원심형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(Centrifugal type Compressor)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축류형 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(Axial type Compressor)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두 가지가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󰊳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압력비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(Compressor Pressure Ratio)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압력비는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마지막 단계의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(Discharge Pressure)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대한 흡입구 압력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대기압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14.7 psi)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비로서 표시한다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075240" cy="2520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󰊴 원심력 흐름 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(Centrifugal-Flow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Compressore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원심력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흐름 압축기는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11-22]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임펠러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디퓨져와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메니폴드로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구성 되어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원심력을 이용하여 공기를 압축시킨다는 의미임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원심력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압축기의 작동은 회전하는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임펠러의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허브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(Hub)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근처에서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공기을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취하여 바깥으로 밀어내는 방식임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임펠러는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알루미늄 합금을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주물하여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만든 것으로 공기 유도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베인으로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만들어져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임펠러는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고속으로 회전하면서 허브 근처의 흡입구로부터 공기를 흡입하여 회전에 의한 원심력을 이용하여 바깥으로 밀어내면서 속도를 증가시켜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디퓨져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부분으로 들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어간다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들어온 공기 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압축기를 떠난 공기는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디퓨져에서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공기의 속도에 의한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운동에너지를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위치에너지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변환시킨다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원심력 흐름 압축기의 장점은 단별 높은 압력 을 얻을 수 있다는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11-22]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같이 흡입구를 한 개 가지고 있는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Single-Entry Type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11-23]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같이 흡입구를 두 개 가지고 있는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Double-Entry type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압축기가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또한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원심형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축류형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압축기보다 제작비용이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적게 든다는 장점이 있으나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효율이 낮은 것은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배재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수 없다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이러한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가운데 미구에서는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원심형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압축기를 이용한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J-33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엔진을 제작하여 사용하고 있었다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7" name="내용 개체 틀 6" descr="11-23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6840760" cy="3226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7139136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11-23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기본적인 원심형 엔진의 단면도를 보여주고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있다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내용 개체 틀 4" descr="11-2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4770042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7931224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󰊲 터빈의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개발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(Turbine Development)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1791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영국의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John Barber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가스터빈을 대표할 수 있는 엔진의 특허를 얻었다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가스터빈은 왕복형의 압축기로서 현대의 가스터빈에서는 모든 요소들이 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용되지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않고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1808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영국의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John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Bumbell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특허를 얻었으며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가스터빈에는 회전 깃이 있으나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고정 깃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(Stationary)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유도 깃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(Guiding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Element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없는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1837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불란서 사람인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Bresson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얻은 특허의 가스터빈은 낮은 압력의 공기를 팬을 통 하여 연소실로 이송시켜 기체연료를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혼합하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연소시켜 뜨거워진 공기에 냉각공 기를 추가시켜 터빈을 통하여 제트의 형태를 만들어내는 장치이다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실험 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응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용하였다는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기록은 없다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1850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영국에서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W. F.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Fernihough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특허를 받은 것은 증기와 가스로 작동하는 터빈 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순수한 가스로 작동하는 터빈은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그후에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개발되었다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순수한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가스터빈은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Stolze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설계한 것으로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1872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년에 작업과 시험을 거쳐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1900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년부터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1904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사이에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Stolze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다단계 반작용 가스터빈과 다단계 축류형 압축기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사용하였다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1884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영국의 발명가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Charles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Parasons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경이 증기터빈을 특허 받은 것으로 향상된 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론을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기초로 한 터빈으로서 외부의 출력에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의하여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대칭 된 방향으로 구동되는 터빈에 의하여 압축기를 작동시키는 변환방식이다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        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압축된 공기를 연소실 또는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=Furnace)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분사시키고 연료를 분사시켜 연소시켜 터빈을 통과시키는 방식이었다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1905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미국에서 최초로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Charles G. Curtis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완벽한 가스터빈으로 허가를 받았다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비록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1905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년에 허가를 얻었지만 이미 그 이전인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1902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년부터 회전압축기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브로워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(Blower)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펌프와 겸용인 작동기 등을 인가 받고 있다가 실제로는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1914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특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허를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받았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이것이 가스터빈으로 개발도지는 않았지만 이 특허에 대한 논쟁은 없었고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Curtis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발명한 스팀 엔진이라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증기터빈 개발의 선구 자 중에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한 사람이다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 GE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(General Electric Company)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한사람인 기술자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Sanford a.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Mosss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1900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년도에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캘리포니아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대학에서 자기의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 대한 이론을 정립시켰으며 이 이론에 따른 엔진 개발을 완성시켰다 </a:t>
            </a: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1902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미국의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Cornell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대학에서 첫 번째 가스터빈엔진에 대한 가발 가능성을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정립시켰으며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Moss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연소실이 설계되었고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증기터빈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버킷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휠에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사용하였으며 이 것은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회전체의 기능에 해당한다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증기 구동형 압축기는 압축된 공기를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실로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공급시키는 과정이다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결과는 가스터빈의 구동시키는 힘보다 압축기를 구동시키는 힘이 너무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크게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요구되는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결과가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나타나 성공적이지는 못하였으나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Moss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이론은 계속적으로 개발해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나가게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되었다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dirty="0"/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147248" cy="1440159"/>
          </a:xfrm>
        </p:spPr>
        <p:txBody>
          <a:bodyPr>
            <a:normAutofit/>
          </a:bodyPr>
          <a:lstStyle/>
          <a:p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󰊵 </a:t>
            </a:r>
            <a:r>
              <a:rPr lang="ko-KR" altLang="en-US" sz="1000" dirty="0" err="1">
                <a:latin typeface="굴림" pitchFamily="50" charset="-127"/>
                <a:ea typeface="굴림" pitchFamily="50" charset="-127"/>
              </a:rPr>
              <a:t>축류형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 압축기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(Axial-Flow Compressor)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축류형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(Axial-Flow type)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제트엔진은 공기의 흐름이 축을 따라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흐르는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형태로 즉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, [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그림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11-25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와 같이 엔진의 회전축을 따라 공기의 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흐름이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직선으로 흐른다는 의미를 가지고 있다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축류형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압축기는 </a:t>
            </a:r>
            <a:r>
              <a:rPr lang="ko-KR" altLang="en-US" sz="1000" dirty="0" err="1">
                <a:latin typeface="굴림" pitchFamily="50" charset="-127"/>
                <a:ea typeface="굴림" pitchFamily="50" charset="-127"/>
              </a:rPr>
              <a:t>로터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(Rotor)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이라 부르는 회전체와 스테이터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(Stator)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로 구성되어 있으며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이것들은 고정된 깃이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여러 줄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늘어선 형태이다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고정깃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(Stator Vanes)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은 날개골을 한 모양의 단면을 하고 있으며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압축기 케이스에 고정되어 있다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1-26]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는 축류형 터보제트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엔진</a:t>
            </a:r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압축기 로터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(Rotor)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와 반쪽의 스테이터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(Stator)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을 보여주고 있다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en-US" altLang="ko-KR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" name="내용 개체 틀 9" descr="11-25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285333" cy="1800200"/>
          </a:xfrm>
        </p:spPr>
      </p:pic>
      <p:pic>
        <p:nvPicPr>
          <p:cNvPr id="13" name="내용 개체 틀 12" descr="11-26a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149080"/>
            <a:ext cx="6458027" cy="2269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7931224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로터는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회전체와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로터에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장착된 주조로 만들어진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회전깃으로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구성되어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로터는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터빈 또는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 단에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의하여 회전하는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회전축에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연결되어 함께 구동되는 압축기로서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로터의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깃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(Blade)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날개골모양을 하고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흐름을 직선으로 유도하는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역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할을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장착 방법은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11-27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/>
          </a:p>
        </p:txBody>
      </p:sp>
      <p:pic>
        <p:nvPicPr>
          <p:cNvPr id="10" name="내용 개체 틀 9" descr="11-27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4392488" cy="3744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축류형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터보제트 엔진의 작동원리는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원심형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엔진의 작동방법과 동일하며 다음과 같은 장 점을 가지고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흐름은 엔진을 통과하는 것이 거의 직선으로 이루어진다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방향을 변화 시켜 에너지의 손실을 최소로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⑵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여러 개의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거치므로 해서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압력비가 크다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⑶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같은 량의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공기소모량의 엔진에 비하여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면적이 작다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⑷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순간효율이 높다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압축기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깃의 모양은 작은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날개골을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하고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전방으로부터 후방으로 갈수로 그 깃이 작아진다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고정깃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역시 같은 모양의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날개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골을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하고 있으며 후방으로 갈수록 그 모양 이 작아진다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모양은 압축기 후방으로 갈수록 압력을 증가시키는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 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고정깃의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목적은 공기흐름의 방향을 변화시켜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회전깃에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알맞은 각도로 유입시키고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회전깃은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또한 다음 단계의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고정깃에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보내지므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공기흐름의 와류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(Turbulence)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최소로 하는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고정깃의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끝부분에는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슈라우드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(Shrouds)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장착되어 각각의 단계마다 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생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공기흐름의 손실을 방지시킨다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압축기가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작동하고 있는 중에 각각의 단을 통과하면서 공기의 압력은 증가하여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떠난 공기는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디퓨져에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도달하게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압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력은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일반적으로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대기압보다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70psi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이상 높아진다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어떤 엔진은 그 이상의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만들기위하여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1-27](B)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같이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 계의 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(Twin-spool compressor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사용하는 엔진도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󰊶 다중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축류형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(Multiple-Compressor Axial-Flow Engine)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제트엔진은 일반적으로 압축기가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개로 분리되어 각각의 해당 터빈에 의하여 구동하도록 설계된 엔진으로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Twin-Spool”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Split-Compressor”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라고도 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 압축기 엔진은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11-28]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11-28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같이 구성되어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전방에 있는 압축기를 저압압축기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Low-Pressure Compressor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 N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1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이라 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뒤쪽에 있는 압축기를 고압압축기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i="1" dirty="0">
                <a:latin typeface="굴림" pitchFamily="50" charset="-127"/>
                <a:ea typeface="굴림" pitchFamily="50" charset="-127"/>
              </a:rPr>
              <a:t>High-Pressure Compressor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/ N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저압압축기는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터빈의 후방에 있는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단계로 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저압터빈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(LPT/Low-Pressure Turbine)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연결된 동축의 안쪽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내부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축에 의하여 구동되고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고압압축기는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동 축의 바깥쪽 축에 연결된 고압터빈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(HPT/High-Pressure Turbine)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구동되며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고압 압축기는 저압압축기보다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높은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속도로 회전된다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이렇게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분리된 압축기로 정렬하는 중요한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장점 중에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하나는 작동상의 유연성이 대단히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크다는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저압압축기는 저압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저온의 공기를 수용하기에 아주 적합한 속도로 작동이 가능하다는 것이고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높은 고도에서 공기의 밀도가 낮아지면 고압압축기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(N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2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Compressor)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부하가 떨어지면서 고압압축기의 속도가 증가하는 경향이 발생한다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이때 저압압축기는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과급기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(Supercharger)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역할을 하여 고압압축기의 속도를 조절하도록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(Speed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Gaverned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하는 역할을 하여 고압압축기가 일정한 속도로 회전하여 고온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고압의 공기를 압축기의 전방에서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후방으로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보내준다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단일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축류형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압축비는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6:1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압축기를 사용했을 경우에는 압축 비가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20:1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이상을 갖는다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46050"/>
          </a:xfrm>
        </p:spPr>
        <p:txBody>
          <a:bodyPr>
            <a:normAutofit/>
          </a:bodyPr>
          <a:lstStyle/>
          <a:p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11-28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] </a:t>
            </a: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Typical Axial-Flow Compressors(</a:t>
            </a:r>
            <a:r>
              <a:rPr lang="en-US" altLang="ko-KR" sz="1100" b="1" i="1" dirty="0">
                <a:latin typeface="굴림" pitchFamily="50" charset="-127"/>
                <a:ea typeface="굴림" pitchFamily="50" charset="-127"/>
              </a:rPr>
              <a:t>Rolls-Royce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1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내용 개체 틀 3" descr="11-28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5328592" cy="5588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003232" cy="12241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󰊷 팬 바이패스 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(Fan Bypass Ratio)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흡입구를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통과한 공기는 일반적으로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11-29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팬에 의하여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단계 압축된 후에 코어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(Core)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가스터빈 엔진과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바이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패스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분리된다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설계는 아음속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항공기에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적절한 성능적용에 맞도록 되어 있는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 압축기 엔진에서 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방에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설치된 압축기 단계로서 저압압축기 축과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함께 연결되어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저압압축기 터빈과 함께 구동하도록 설계되어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 공기의 비는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코어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들어가는 공기의 량과의 비교하여 표시된다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 팬 비율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(Fan Ratio)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팬을 통고하는 공기의 량을 코어엔진의 흡입구로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들어가는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량으로 나눈 값으로 정한다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7" name="내용 개체 틀 6" descr="11-29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027150" cy="4655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7859216" cy="2232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󰊸 압축기 실속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(Compressor Stall)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압축비를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18:1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까지 올리는데에는 많은 시간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수 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소모되었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어떤 대형 수송기의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압축비는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30:1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까지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엔진을 장착한 항공기도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여기 에 걸림돌로 작용하는 것이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압축비를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올리는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데는 압축기 실속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(Compressor Stall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이라는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과제가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실속은 압축기 깃을 손상시키는 근본 원인이 되기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압축기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실속은 설계된 공기흐름의 비를 초과 했을 때 공기의 속도 의하여 일어난다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 한 실속을 방지하기 위해서는 압축기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단마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속도를 감소시켜 압축기 깃의 받음각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(Angle of Attack)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일정하게 유지시키는 것이 첫째 조건이다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압축기의 회전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깃의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받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음각을 압축기 실속 기준에 도달하지 못하도록 하는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실속은 특정한 조건의 높은 압축기 속도와 낮은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흡입구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속도에서 자주 일어나는 현상이다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11-30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흡입공기의 속도와 변하지 않는 압축기 속도를 조합하여 감소시켜 유효받음각을 변화시키는 방법을 보여주고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9" name="내용 개체 틀 8" descr="11-30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8039640" cy="2937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87208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높은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속도와 함께 낮은 흡입속도와 같은 원인에 의하여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유효받음각이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증가되었을 때 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받음각은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실속을 일으키는 조건이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조건을 해결하기 위해서 가스터빈 엔진의 압축기는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11-31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정상적인 조건으로부터 압축기 실속을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방지하기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위하여 적정한 한계로 설계되어진다는 것을 보여주고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/>
          </a:p>
        </p:txBody>
      </p:sp>
      <p:pic>
        <p:nvPicPr>
          <p:cNvPr id="5" name="내용 개체 틀 4" descr="11-3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4801278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76673"/>
            <a:ext cx="7643192" cy="2448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󰊹 압축기 공기흐름과 실속제어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(Compressor Airflow and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Stall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Control)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11-32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것과 같이 하나의 축을 가진 터보제트엔진에서의 높은 압축비을 얻기 위해서는 압축기 설계에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유도공기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흐름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제어가 필요하며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방법은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단계의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흡입유도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가변으로 설치하고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거기에 여러 단계의 고정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가변으로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만들게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되었다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속도를 설계속도보다 감소시키기 위해서는 압축기 회전기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(Rotor Blade)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회전 속도에 따라 받아들이는 공기흐름의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각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도를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일정하게 유지하기 위해서 고정 베인은 닫히는 쪽으로 작동시킨다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고정깃의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작동은 연료 제어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장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치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(FCU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Fuel Control Unit)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압축기 입구온도와 엔진속도의 신호를 받아 피치각을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조절하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이루어 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이렇게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작동되는 가변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고정깃의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효과는 압축기 내부의 각각의 단계마다의 공기 흐름의 방향을 교정하여 압축기 실속을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반지하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3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5016597" cy="3394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14724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브리드와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내부 공기의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공급계통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Air-Bleed and internal Air Supply System)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압축기부분으로부터 압축된 공기는 여러 가지 목적으로 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엔진압축기를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통과한 공기는 압축되면서 온도가 상승하여 압축기 마지막 단계에서는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650℉(343.33℃)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까지 상승한다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이렇게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가열된 공기는 압축기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스트럿트를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통하여 흘러 엔진 입구의 결빙을 방지시키고 다른 여러 가지 부품 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Fuel Heater, Aircraft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Heating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및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Thermal Anti-Icing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계통에 사용되어 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일부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엔진에서는 엔진시동 또는 저속으로 작동 중에 압축기 끝부분에서 고압의 공기가 축적되는 것을 방지하기 위하여 자동으로 작동하는 공기배출계통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(Air Bleed System)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마련 되어 엔진 압축기 실속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(Chocking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Stall)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방지시키고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시동시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가속을 쉽게 할 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있도록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흐름은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11-33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엔진 내부 구성부품인 터빈 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(Turbine Wheel),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터빈입구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유도 베인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(Turbine Inlet Guide Vane)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같은 열부분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(Hot Section)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냉각 공기로 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터빈입구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유도베인에는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구멍이 있어 압축기 공기가 흐를 수 있으며 이곳을 통관 공기는 터빈 노즐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다이어프램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주위를 지나도록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공기의 흐름은 압축된 공 기의 온도가 연소 배기가스보다 낮기 때문에 냉각효과를 얻는다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3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5727547" cy="325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7931224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디퓨져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(Diffuser)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가스터빈엔진에서의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디퓨져는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압축기와 연소실 사이에 있는 공기의 통로로서 그 목적은 연소실로 들어가는 공기의 속도를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감소시키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공기의 흐름 속도가 감소하면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베르누이의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정리에 의하여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정압은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증가한다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엔진에서 공기의 압력이 제일 높은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곳이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기도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(Combustion Chamber)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터보제트엔진의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연소실은 일반적으로 캔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(Can type),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애뉼러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(Annular type)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캔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애 눌러 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(Can-Annular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Cannular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type)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가지가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 연소실의 형태는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11-34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독립된 한 개의 캔이 바깥쪽 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(Outer Shell, Case)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장탈이 가능한 안쪽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라이너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Inner Liner)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로서 구성되어 있으며 이것을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여러 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원형으로 붙여놓고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불꽃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전달관을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통하여 연소불꽃이 전달되도록 구성되어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앞쪽에는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압축기를 통하여 나온 공기가 들어갈 수 있는 공기 입구가 마련되어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3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4454245" cy="333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7931224" cy="30963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1-2.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제트추진력의 </a:t>
            </a:r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기본원리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(BASIC JET PROPULSION PRINCIPLES)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󰊱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추진력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(Jet Propulsion)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터보제트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엔진은 많은 질량의 가스를 뒤쪽으로 분사시켜 앞으로 전진하는 추력을 얻어내 는 기계적인 장치로 기본이론은 작용과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반작용을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이용하고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제트엔진에서의 작용은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많은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량의 가스를 엔진의 배기부분을 통하여 분사할 때 얻어지며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공기는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진의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흡입구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Inlet)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통하여 흡입하여 항공기 속도에 따라 일정한 속도를 얻어내며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것을 연소시켜 연소된 가스는 높은 속도로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후방으로 분사될 때 얻어지며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반작용은 가스가 배출될 때 엔진 또는 기체가 앞으로 전진하는 힘을 말한다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힘은 공기의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량에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따라 결정된다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제트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추진에 대한 실험을 고부풍선을 이용하여 알아보기로 하자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고무풍선을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이용하여 작용과 반작용에 대한 실험을 하기 위하여 풍선을 입으로 불어 팽창시키고 입구를 막으면 풍선에는 공기가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차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같이 내부에 작용하는 압력은 전후 좌우 동일하게 작용하고 그 힘의 합은 영이 되어 균형을 이루고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때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풍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선의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입구 를 놓으면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같이 평형을 이루고 있던 힘의 균형이 깨어지면서 공기가 빠지 는 것과 동시에 앞쪽으로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작용하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힘이 작용하여 풍선은 앞으로 전진하게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빠져나가는 속도에 따라 풍선의 전진 속도도 증가하는 결과를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가져온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것이 작용과 반작용의 기본 원리이다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7" name="내용 개체 틀 6" descr="11-5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861048"/>
            <a:ext cx="6606623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692697"/>
            <a:ext cx="7859216" cy="14401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압축기로부터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들어오는 공기의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25%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연소실 내부로 들어가 연료와 혼합되어 실제로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사용되고 나머지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75%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연소실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냉각에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각각의 연소실에는 연료 노즐이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장착되어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연료를 내부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라이너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속에 분사하면 특정한 연소실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번과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장착된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점화플러그에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의하여 점화되면 불꽃은 중앙에서 타게된다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11-35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안쪽 라이너에 뚫려 있는 구멍을 통하여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들어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냉각 공기는 연소 불꽃이 안쪽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라이너에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직접 닿지 않도록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중앙으로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몰아주는 역할을 하며 연소실 냉각을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연소실을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떠나기 전에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완전연소가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이루어진다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내용 개체 틀 4" descr="11-35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4603203" cy="2905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520" y="692697"/>
            <a:ext cx="828092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애뉼러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(Annular type)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연소실은 일반적으로 높은 바이패스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(High-Bypass)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 사용하며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애뉼러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챔버는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배기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연기를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없세는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효과를 가진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것으로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입증되어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11-36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Pratt &amp; Whitney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JT9D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연소실의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구성을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보여주고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애뉼러형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연소실은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모두개로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구성되어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하나의 안쪽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라이너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Inner Liner)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바깥쪽 라이너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(Outer Liner)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앞쪽에는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연료노즐이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각각의 연료 노즐 앞쪽에 공기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소용돌이 베인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(Swirl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Vane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마련되어 있어 연료의 분사를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증기로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만들어주는 역할을 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시 방향과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시 방향에 각각 한 개씩 점화 플러그가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대칭되어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장착할 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있도록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설계되어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내용 개체 틀 5" descr="pp0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7230311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352928" cy="2376264"/>
          </a:xfrm>
        </p:spPr>
        <p:txBody>
          <a:bodyPr>
            <a:normAutofit/>
          </a:bodyPr>
          <a:lstStyle/>
          <a:p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캔형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연소실의 중요한 장점은 여러 가지가 있으며 그 중 한가지는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라이너의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표면이 큰 각도의 곡면으로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구부려져있어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면적이 넓어 높은 저항을 얻을 수 있는 것이고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단점은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그림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11-37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과 같이 표면적이 적다는 것이며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다른 단점은 가스의 흐름의 요구 량이 그림에서 보는 것과 같이 금속으로 둘러 쌓여 있다는 것이다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en-US" altLang="ko-KR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애뉼러형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연소실의 바람직한 장점은 공기흐름을 포함한 가스취급에 대한 것으로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11-38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에 도해되어 있다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애뉼러형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연소실은 이용이 가능한 공간을 효율적으로 사용하고 있어 연소실 전체 직경의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1/2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을 활용하여 많은 량의 공기를 이용한다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또한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애뉼러형은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제작이 간편하고 연소실 곡면이 완만하여 공기흐름의 저항이 적은 장점을 가지고 있다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캔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애뉼러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연소실은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11-39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에서와 같이 하나의 애뉼러형 연소실 형태의 케이스 안에 원주를 따라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캔형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챔버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라이너를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원형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으로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배치한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캔형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연소실과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애뉼러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연소실의 복합형으로 두 가지 연소실의 특성을 모두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가지고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있는 형태이다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냉각공기가 지나가는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러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챔버는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대형의 원주형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라이너로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고도의 저 항을 줄여주는 역할을 하고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각각의 캔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형 연소 실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라이너에는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각각 연료 노즐과 공기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흡입구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가 마련되어 있으며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애뉼러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챔버는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연소실 안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으로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흐르는 공기의 속도를 분배하고 냉각공기를 유도하는 역할을 한다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또한 캔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애뉼러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연소실은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높은 압력 등급의 엔진에서 작동하도록 설계되어 있으며 높은 고도에서 출력을 절감 하는 연소효과를 가지고 있다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dirty="0" smtClean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9" name="내용 개체 틀 8" descr="11-37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3696161" cy="3096344"/>
          </a:xfrm>
        </p:spPr>
      </p:pic>
      <p:pic>
        <p:nvPicPr>
          <p:cNvPr id="10" name="내용 개체 틀 9" descr="11-38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4160811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2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11-39] </a:t>
            </a:r>
            <a:r>
              <a:rPr lang="ko-KR" altLang="en-US" sz="1200" b="1" dirty="0">
                <a:latin typeface="굴림" pitchFamily="50" charset="-127"/>
                <a:ea typeface="굴림" pitchFamily="50" charset="-127"/>
              </a:rPr>
              <a:t>캔</a:t>
            </a:r>
            <a:r>
              <a:rPr lang="en-US" altLang="ko-KR" sz="12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200" b="1" dirty="0" err="1">
                <a:latin typeface="굴림" pitchFamily="50" charset="-127"/>
                <a:ea typeface="굴림" pitchFamily="50" charset="-127"/>
              </a:rPr>
              <a:t>애뉼러</a:t>
            </a:r>
            <a:r>
              <a:rPr lang="ko-KR" altLang="en-US" sz="1200" b="1" dirty="0">
                <a:latin typeface="굴림" pitchFamily="50" charset="-127"/>
                <a:ea typeface="굴림" pitchFamily="50" charset="-127"/>
              </a:rPr>
              <a:t> 형 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연소실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내용 개체 틀 8" descr="11-3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4569394" cy="3584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219256" cy="2160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터빈 노즐 </a:t>
            </a:r>
            <a:r>
              <a:rPr lang="ko-KR" altLang="en-US" sz="1100" b="1" dirty="0" err="1">
                <a:latin typeface="굴림" pitchFamily="50" charset="-127"/>
                <a:ea typeface="굴림" pitchFamily="50" charset="-127"/>
              </a:rPr>
              <a:t>다이어프램</a:t>
            </a: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(Turbine Nozzle Diaphragm)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다이어프램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또는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인렛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가이드 베인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(Turbine Inlet Guide Vane)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가스터빈엔진의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연소실부분 후방에 있는 링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정렬된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날개골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(Airfoil)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모양의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나란히 장착한 모양의 공기흐름을 유도하는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다이어프램의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기능은 연소실에서 연소된 뜨거운 가스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방향 및 압력을 조절하여 터빈으로 보내는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11-40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노즐 다이어프램의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특정한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휠을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한 터보제트엔진에 사 용하는 것으로 가스의 흐름효과를 부여하도록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설계되어진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형태이다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터빈노즐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다이어프램의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베인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(Vane)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들은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날개골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(Airfoil)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모양으로 보다 좋은 효율을 얻기 위하여 고속의 가스를 조절하도록 제작되어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이러한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날개골의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작은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노즐 링에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수축형으로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장착되어 가스 흐름의 방향을 변환시키고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속도를 증가시켜 압력을 감소시켜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온도를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낮추는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열 에너지와 압력 에너지는 속도가 감소할 때 증가하게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 smtClean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7" name="내용 개체 틀 6" descr="11-4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944803"/>
            <a:ext cx="4104456" cy="3509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859216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 출구의 전체면적은 각각의 베인 사이의 통로의 단면적 부분의 면적을 합한 것으로 이 출구면적은 노즐의 입구 면적보다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적으므로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속도가 출구에서 증가하게 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11-41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A, B, C, D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같 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노즐베인의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입구와 출구의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면적이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다르고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입 구와 출구의 면적이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다르게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수축형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으로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장착 정렬되어 가스의 흐름 방향을 화살표로 잘 나타내고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흐름 방향은 화살표와 같이 방향이 바뀌어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때릴 수 있도록 유도 각을 만들 어 준다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터빈베인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부분은 엔진에서 온도가 제일 높은 부분으로 연소실에서 연료가 연소가 진행 중에 있을 때에는 연소실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라이너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외부로부터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냉각공기가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안으로 들어가 높은 온도로부터 보 호되고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연소실에서 나오는 공기의 온도는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1700℉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～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2000℉(927℃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～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1093℃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되므로 터빈 노즐 베인과 지지 링은 필히 높은 온도에 견디는 합금을 사용해야 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냉각되어야 한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장착된 모두개가 높은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온도에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의한 팽창 및 수축에 의하여 비틀림 또는 균열을 방지하기 위해서 일정한 온도로 냉각시켜야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냉각은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구멍을 통하여 압축기 배출공기를 지나게 하여 이루어지며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공기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냉각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단면을 보여주고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냉각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공기는 구멍을 통하여 들어가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전련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(Leading Edge)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후련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(Trailing Edge)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있는 여러 개의 작은 구멍을 통하여 배출되어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기가스와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혼합되어 엔진 밖으로 배기 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일부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노즐베인은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사인터드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(Sintered)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고온합금으로 구조되어 있고 일정한 각도의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다공성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벽으로 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냉각 공기는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베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인의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안쪽에 있는 큰 구멍 안으로 직접 들어가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다공성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구멍을 통하여 밖으로 흐른다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방식을 이송침투 냉각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(Transpiration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Cooling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법이라 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노즐과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터빈부분은 높은 온도에 의한 부식을 방지하기 위하여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내식성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금속을 사용하고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터빈베인의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첫 단계의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식성의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금속으로 표면처리를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해야한다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표 면 처리를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Jo-Coating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이라 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노즐베인의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안쪽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라이너와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바깥쪽 링은 높은 온도에 의하여 팽창과 수축에 의한 비틀림 을 방지하기 위해서는 특수한 방법에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의하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장착되어져야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하기 위해서는 지지 링의 구멍이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 부분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(Base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보다 커야하거나 또는 링에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용접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의하여 장착하기도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어떤 방법으로든 간에 열팽창은 고려하여 장착되어져야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일부 의 현대 엔진에서는 터빈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노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즐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바깥쪽 링에만 장착하여 팽창과 수축에 의한 비틀림 에 대하여 보호되어진다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11-41]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노즐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터빈 </a:t>
            </a:r>
            <a:r>
              <a:rPr lang="ko-KR" altLang="en-US" sz="1000" dirty="0" err="1" smtClean="0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정렬 </a:t>
            </a:r>
          </a:p>
        </p:txBody>
      </p:sp>
      <p:pic>
        <p:nvPicPr>
          <p:cNvPr id="10" name="내용 개체 틀 9" descr="11-4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4317149" cy="3312368"/>
          </a:xfrm>
        </p:spPr>
      </p:pic>
      <p:sp>
        <p:nvSpPr>
          <p:cNvPr id="8" name="텍스트 개체 틀 7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그림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11-42]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Air-cool Vane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단면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내용 개체 틀 10" descr="11-4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916832"/>
            <a:ext cx="3185333" cy="3691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003232" cy="2520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(Turbines)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터보제트엔진의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터빈은 단단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(Single Stage)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다단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(Multi-Stage)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터빈을 가지고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있으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터빈의 기능은 엔진의 연소실 부분에서 나온 고속의 가스로부터 운동에너지를 끌어내는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에너지는 압축기를 구동시키는 축 마력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(Shaft Horsepower)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변환시키는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연료가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연소되어 얻어진 에너지의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3/4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압축기를 구동시키는 데 사용되고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만약에 엔 진이 프로펠러 또는 출력 축을 구동하기 위해서 사용된다면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 에너지의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90%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이상을 터빈을 구동시키는데 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종류는 충동터빈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(Impulse Turbine),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반동터빈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(Reaction Turbine)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충동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반동터빈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(Reaction-Impulse Turbine) 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가지가 있으며 일반적으로 터보제트 엔진에는 충동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반동터빈 을 사용한다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충동터빈과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반동터빈의 차이점은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11-43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나타내고 있는 것과 같이 충동터빈은 터빈을 지나는 가스의 압력과 속도가 입구와 출구 쪽이 동일하며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단지 가스 흐름의 방향만 변환시켜준다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고속 가스의 방향이 변환될 때 터빈에 에너지가 축적된다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반동터빈에서는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압력과 속도가 변환된다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사이로 가스가 통과할 때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11-43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아래 그림에서와 같이 가스가 터빈의 단면을 지날 때 가스의 속도가 감소와 증가의 원인이 되는 것을 베르누이의 정리를 통하여 알 수 있듯이 속도가 증가하면 압력은 감소하게 된다 이러한 경우에 가스의 속도 변화가 터빈에 에너지를 부여하게 되어 터빈은 굵은 화살표 방향으로 회전하게 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dirty="0"/>
          </a:p>
          <a:p>
            <a:endParaRPr lang="ko-KR" altLang="en-US" sz="1000" dirty="0"/>
          </a:p>
        </p:txBody>
      </p:sp>
      <p:pic>
        <p:nvPicPr>
          <p:cNvPr id="10" name="내용 개체 틀 9" descr="11-4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3981411" cy="3690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07524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종류는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11-44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도해되어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대단히 높은 온도로 구동하므로 이에 견딜 수 있는 고온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합금으로 제작되어야 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떠한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형태로든 특수한 냉각 방법을 부여해야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만약 터빈의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에 가해지는 온도를 고려하지 않으면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베인이나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드는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타던가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(Burning),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응력파괴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(Stress-Rupture)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 하여 균열이 발생하게된다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코발트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(Cobalt),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콜롬비움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(Columbium),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니켈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Nickel)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같은 고온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합금의 개발과 기타 냉각방법과 같은 요소에 의하여 가스터빈 엔진의 작동온도는 증가하게 되었다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브레이드가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고온과 열에 의하여 부식되는 것을 방지하기 위하여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개발된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것이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표면에 특수한 코팅으로 표면을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처리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4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3707099" cy="4128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003232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연소가스의 온도는 각 터빈을 지 나면서 실제로 온도가 떨어진다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이것은 터빈의 첫 단 계를 특수한 방법으로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냉각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부여하기 때문이며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어떤 엔진에서는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단계 노즐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냉각시키는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것도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앞에서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언급한 것과 같이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단계 노즐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안쪽으로 냉각공기를 통과하도록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만들어져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단계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역시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11-45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냉각 공기가 브레이드의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아래의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넓은 구멍을 통하여 들어와 앞쪽 구멍이나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후련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(Trailing Edge)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구멍을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통하여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배출 하므로 냉각이 되도록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11-45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터빈 브레이드의 단면과 냉각 공기의 흐름을 화살 표로 나타내고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45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578284" cy="3676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787208" cy="2448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제트엔진에서의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가속과 움직임은 어느 엔진에서나 모두 같지만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흐름방향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압축공기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등이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포함되어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 노즐을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통하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빠른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속도로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빼기 될 때 얻어지는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11-6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이러한 작용과 반작용에 대한 운동을 보여주고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여기서 우리가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못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알고 있는 것은 배기 가스가 빠져나갈 때 그 힘을 이용하여 엔진 또는 기체를 밀어주어 앞으로 가는 것으로 알고 있는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그러나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실제는 풍선의 예에서와 같이 엔진 내부에서 열에 의하여 팽창된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동일한 방향으로 힘이 작용하고 있다가 넓은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배기를 통하여 빠져나갈 때 발생하 는 힘의 불균형에 의하여 엔진의 모든 부분이 앞으로 전진하는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물체에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가해지는 가속도는 물체의 질량과 가해지는 힘의 비로 나타낼 수 있으며 이것을 식으로 표시하면 다음과 같다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                                          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가속도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힘 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질량</a:t>
            </a:r>
            <a:endParaRPr lang="ko-KR" altLang="en-US" sz="10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물체의 질량 또는 무게가 증가하면 할수록 가속도는 감소한다는 것을 나타내고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6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861048"/>
            <a:ext cx="4382987" cy="1795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11-46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Pratt &amp; Whitney JT9D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단계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냉각 공기가 지나가는 통로를 보여주고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0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11-47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Rolls-Royce RB211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엔진의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냉각 공기가 지나가는 통로를 보여주고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  <a:br>
              <a:rPr lang="en-US" altLang="ko-KR" sz="1000" b="1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/>
            </a:r>
            <a:br>
              <a:rPr lang="ko-KR" altLang="en-US" sz="1000" b="1" dirty="0">
                <a:latin typeface="굴림" pitchFamily="50" charset="-127"/>
                <a:ea typeface="굴림" pitchFamily="50" charset="-127"/>
              </a:rPr>
            </a:b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슈라우드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(Shrouded)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있는 것과 없는 사향으로 제작되며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슈라우드가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있는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(Tip)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부분에 덮개를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0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씌워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서로 쌍을 이루도록 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 부분이 링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같은 형태를 이루고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  <a:br>
              <a:rPr lang="en-US" altLang="ko-KR" sz="1000" b="1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/>
            </a:r>
            <a:br>
              <a:rPr lang="ko-KR" altLang="en-US" sz="1000" b="1" dirty="0">
                <a:latin typeface="굴림" pitchFamily="50" charset="-127"/>
                <a:ea typeface="굴림" pitchFamily="50" charset="-127"/>
              </a:rPr>
            </a:b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링은 배기가스가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 부분에서 누설되는 것을 방지시킨다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11-47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브레이드는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슈라우드형으로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이러한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슈라우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000" b="1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드형은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무게가 추가되기 때문에 원심력과 과 열에 의하여 늘어남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(Growth)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말림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(Creep)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원인이 되기도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/>
            </a:r>
            <a:br>
              <a:rPr lang="ko-KR" altLang="en-US" sz="1000" b="1" dirty="0">
                <a:latin typeface="굴림" pitchFamily="50" charset="-127"/>
                <a:ea typeface="굴림" pitchFamily="50" charset="-127"/>
              </a:rPr>
            </a:b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altLang="ko-KR" sz="1100" dirty="0"/>
              <a:t>[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100" dirty="0" smtClean="0">
                <a:latin typeface="굴림" pitchFamily="50" charset="-127"/>
                <a:ea typeface="굴림" pitchFamily="50" charset="-127"/>
              </a:rPr>
              <a:t>11-46] </a:t>
            </a:r>
            <a:r>
              <a:rPr lang="en-US" altLang="ko-KR" sz="1100" dirty="0">
                <a:latin typeface="굴림" pitchFamily="50" charset="-127"/>
                <a:ea typeface="굴림" pitchFamily="50" charset="-127"/>
              </a:rPr>
              <a:t>JT9D 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en-US" altLang="ko-KR" sz="1100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단계 터빈 </a:t>
            </a:r>
            <a:r>
              <a:rPr lang="ko-KR" altLang="en-US" sz="1100" dirty="0" err="1" smtClean="0">
                <a:latin typeface="굴림" pitchFamily="50" charset="-127"/>
                <a:ea typeface="굴림" pitchFamily="50" charset="-127"/>
              </a:rPr>
              <a:t>브레이드의</a:t>
            </a:r>
            <a:endParaRPr lang="en-US" altLang="ko-KR" sz="1100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1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공기 </a:t>
            </a:r>
            <a:r>
              <a:rPr lang="ko-KR" altLang="en-US" sz="1100" dirty="0" smtClean="0">
                <a:latin typeface="굴림" pitchFamily="50" charset="-127"/>
                <a:ea typeface="굴림" pitchFamily="50" charset="-127"/>
              </a:rPr>
              <a:t>냉각</a:t>
            </a:r>
            <a:endParaRPr lang="ko-KR" altLang="en-US" sz="11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" name="내용 개체 틀 13" descr="11-46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4464060" cy="2880320"/>
          </a:xfrm>
        </p:spPr>
      </p:pic>
      <p:sp>
        <p:nvSpPr>
          <p:cNvPr id="11" name="텍스트 개체 틀 10"/>
          <p:cNvSpPr>
            <a:spLocks noGrp="1"/>
          </p:cNvSpPr>
          <p:nvPr>
            <p:ph type="body" sz="quarter" idx="3"/>
          </p:nvPr>
        </p:nvSpPr>
        <p:spPr>
          <a:xfrm>
            <a:off x="5076056" y="1916832"/>
            <a:ext cx="3456384" cy="432048"/>
          </a:xfrm>
        </p:spPr>
        <p:txBody>
          <a:bodyPr>
            <a:normAutofit/>
          </a:bodyPr>
          <a:lstStyle/>
          <a:p>
            <a:pPr algn="ctr"/>
            <a:r>
              <a:rPr lang="en-US" altLang="ko-KR" sz="1100" dirty="0"/>
              <a:t>[</a:t>
            </a:r>
            <a:r>
              <a:rPr lang="ko-KR" altLang="en-US" sz="1100" dirty="0"/>
              <a:t>그림</a:t>
            </a:r>
            <a:r>
              <a:rPr lang="en-US" altLang="ko-KR" sz="1100" dirty="0" smtClean="0"/>
              <a:t>11-47] </a:t>
            </a:r>
            <a:r>
              <a:rPr lang="en-US" altLang="ko-KR" sz="1100" dirty="0"/>
              <a:t>RB21 </a:t>
            </a:r>
            <a:r>
              <a:rPr lang="ko-KR" altLang="en-US" sz="1100" dirty="0"/>
              <a:t>엔진의 터빈 </a:t>
            </a:r>
            <a:r>
              <a:rPr lang="ko-KR" altLang="en-US" sz="1100" dirty="0" err="1"/>
              <a:t>브레이드의</a:t>
            </a:r>
            <a:r>
              <a:rPr lang="ko-KR" altLang="en-US" sz="1100" dirty="0"/>
              <a:t> </a:t>
            </a:r>
            <a:r>
              <a:rPr lang="ko-KR" altLang="en-US" sz="1100" dirty="0" smtClean="0"/>
              <a:t>냉각</a:t>
            </a:r>
            <a:endParaRPr lang="ko-KR" altLang="en-US" sz="1100" dirty="0"/>
          </a:p>
        </p:txBody>
      </p:sp>
      <p:pic>
        <p:nvPicPr>
          <p:cNvPr id="15" name="내용 개체 틀 14" descr="11-47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636912"/>
            <a:ext cx="4079070" cy="223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57200" y="620689"/>
            <a:ext cx="8075240" cy="2952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슈라우드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(Shrouded)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있는 것과 없는 사향으로 제작되며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슈라우드가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있는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(Tip)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부분에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덮개를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씌워 서로 쌍을 이루도록 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 부분이 링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같은 형태를 이루고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링은 배기가스가 브레이드의 끝 부분에서 누설되는 것을 방지시킨다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11-47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브레이드는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슈라우드형으로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이러한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슈라우드형은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무게가 추가되기 때문에 원심력과 과 열에 의하여 늘어남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(Growth)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말림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(Creep)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원인이 되기도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터빈 디스크에 장착하는 방법은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11-48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같이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Fir Tree”(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전나무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)Slot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1-45]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Dovetail” Slot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Dovetail Slot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방법은 디스크의 가장자리 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(Slot)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고정용 탭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(Tab)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삽입하고 브레이드의 주물 또는 기 계 가공한 밑받침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(Base)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삽입시킨 후에 탭을 상하 로 구부려 고정시키거나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리벳을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이용하여 고정시키는 방법이다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General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Electric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CF6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엔진의 터빈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디스크 가장자리의 표면에 작은 고정용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볼트를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이용하여 고정시키며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고정방법은 일정한 홈에 꼭 맞도록 장착되는 것이 아니기 때문에 냉각 공기의 누설을 막기 위해서 특수한 기밀장치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(Seal)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삽입시킨다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휠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모두개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(Assembly)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균형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(Balance)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휠이 고속으로 회전하기 때문에 대단히 중 요한 요인으로 작용한다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그러므로 모든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브레이드에는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정확한 모멘트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무게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(Moment- Weight)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터빈 브레이드와 터빈 디스크 링의 홈에 표시되어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링에 장착할 때에는 홈에 표시된 번호에 따라 정확한 모멘트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무게가 맞도록 정비교범에 나와 있는 순서 에 따라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장착하여야 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장착하기기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전에 휠 평형을 측정하여야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10" name="내용 개체 틀 9" descr="11-48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4132291" cy="3076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07524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배기계통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(Exhaust System)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배기가스의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흐름은 엔진 터빈으로부터 배기계통으로 들어가는 가스의 속도는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750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～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1200 ft/sec(228.6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～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365.8 m/sec)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정도이다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그러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속도는 높은 마찰 손실을 만들기 때문에 흐름 의 속도는 확산에 의해서 감소하게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감소현상은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11-49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것과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같이 배기 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(Exhaust Cone)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바깥쪽 벽 사이의 가스통로 면적의 증가에 의하여 이루어 진자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배기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콘은 또한 터빈 디스크의 후방 면으로 공기가 가로질러 흐르는 것을 방지시키며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배기부분인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 파이프의 중앙으로 공기흐름을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유도시키는데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사용하며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때의 배기가스의 속도는 음속의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0.5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 또는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950 ft/sec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도달한다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배기가스는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추진 노즐을 통하여 대기로 분사된다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수축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덕트인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추진노즐에서의 가스의 속 도는 증가하며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터보제트엔진에서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배기가의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출구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속도는 낮은 추력 조건에서는 아음속이 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추력이 증가하여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작동 중에는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출구의 속도는 더 이상 증가하지는 않으나 온도는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증가하게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추진노즐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상류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(Up-stream)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전체 압력은 증가하여 추진노즐에 꽉 차여 있을 때의 용량 이상으로 증가하며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정압은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대기압보다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높은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상태로 배출된다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 사이의 이 차압 은 압력추력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(Pressure-Thrust)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부여하게되고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압력추력은 가스흐름의 운동량 변화로부터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얻어지는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추력이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49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56992"/>
            <a:ext cx="5457789" cy="3067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003232" cy="1656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수축형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(Convergent type)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노즐은 가스가 출구로부터 떠나는 순간 빠르게 퍼져나가지는 않지만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순간적으로 외부 공기압력과 같아지기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때문에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에너지 손실이 발생한다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이유로 일부 고압 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(High Pressure Ratio)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엔진에는 수축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확산형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노즐을 사용하여 에너지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손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실을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보상한다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 노즐의 압력 에너지를 이용하기 위하여 가스 속도를 증가시켜 추력을 증가시킨다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1-50]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수축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팽창형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배기 노즐의 공기의 속도와 압력 변화에 대한 그래프로 배기노즐의 목 부분은 수축되어 있고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끝 부분은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확산되어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벌어져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가스가 노즐의 수축 부분에 도달하기 전에는 서는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정압은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최대가 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목 부분을 지나면서 속도는 급격히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증가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하면서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압력은 떨어진다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노즐의 내부 벽에 작용하는 압력의 힘에 의하여 반작용의 운동량이 증가하게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반작용의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운동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량은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노즐의 종축에 나란히 작용 하여 추력증가를 만들어 준다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5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348880"/>
            <a:ext cx="4320480" cy="3913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457200" y="476673"/>
            <a:ext cx="8219256" cy="1008112"/>
          </a:xfrm>
        </p:spPr>
        <p:txBody>
          <a:bodyPr>
            <a:normAutofit/>
          </a:bodyPr>
          <a:lstStyle/>
          <a:p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바이패스 엔진에는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가지 형태의 가스흐름을 대기로 분사시키며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하나는 냉각 바이패스 공기의 흐름이고 다른 하나는 터빈을 지난 뜨거운 배기가스이다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 [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11-51]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에서와 같이 낮은 바이패스 엔진은 혼합기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(Mixer Chutes Unit)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를 통하여 바이패스 된 냉각공기를 터빈을 거쳐 배출되는 뜨거운 공기와 혼합시켜 제트 파이프로 보낸다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높은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바이패스 비의 엔진에서는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11-52]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에서와 같이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가지 공기 흐름을 분리하여 배기 되며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중요한 것은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가지 가스흐름을 혼합시켜 공통 또는 통합된 노즐을 통하여 것과 아래의 그림에서와 같이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가 지 가스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공기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dirty="0" smtClean="0">
                <a:latin typeface="굴림" pitchFamily="50" charset="-127"/>
                <a:ea typeface="굴림" pitchFamily="50" charset="-127"/>
              </a:rPr>
              <a:t>의 흐름을 부분적으로 혼합시켜 배기 시키는 방법이 있다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내용 개체 틀 10" descr="11-5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168352" cy="4183115"/>
          </a:xfrm>
        </p:spPr>
      </p:pic>
      <p:pic>
        <p:nvPicPr>
          <p:cNvPr id="12" name="내용 개체 틀 11" descr="11-5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988840"/>
            <a:ext cx="4248472" cy="4340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003232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배기노즐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(Exhaust Nozzles)</a:t>
            </a:r>
            <a:endParaRPr lang="ko-KR" altLang="en-US" sz="1000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배기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 또는 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기능은 배기 가스의 속도와 온도를 제어하는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비록 배기 노즐이 없는 것보다는 약간의 추력을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추가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하지만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 크기는 전체의 추력에 비해 매우 작은 것이고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배기가스의 흐름의 방향을 제트 파이프 중앙으로 모아주는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수축형 노즐을 사용할 때에는 가스의 속도는 증가하고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흐름은 엔진에 추력으로 직접 작용한다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 출구의 단면적은 대단히 중요한 역할을 하므로 만약에 면적이 너무 넓으면 엔 진은 최대출력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이륙 출력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Takeoff Power)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만들지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못하고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면적이 너무 적으면 최대출력 조건에서 배기 온도가 너무 높아져 엔진의 파손을 초래하게 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배기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계통은 필히 높은 온도에 견딜 수 있는 능력을 갖추기 위해서 니켈 또는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티탄늄으로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제작되어야 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어떠한 열이라도 항공기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구조에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전도되는 것을 방지시켜야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이러기 위해서는 배기 제트 파이프 주위를 냉각용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밴트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공기를 통과시키거나 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53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같은 열 차폐용 덮개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(Insulating Blanket)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씌워 막을 수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차폐용 덮개는 내부에는 단열물질인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화이버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천으로 되어 있고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밖에는 얇은 스테인레스강으로 만들어 강도를 증가 시켰으며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때로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소음 축적형 물질을 사용하여 엔진 배기계통의 소음을 감소시키는 역할을 하기도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배기계통에서는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광범위한 온도변화는 대단히 중요한 요인이므로 장착과 연결부분에서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발생하는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팽창과 수축에 따라 발생하는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일그러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짐이나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파손이 일어나지 않도록 장착되어야 한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10" name="내용 개체 틀 9" descr="11-5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293096"/>
            <a:ext cx="4592544" cy="221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43528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면적 배기노즐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(Variable-Area Exhaust Nozzle)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면적 배기노즐은 일반적으로 후기연소기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(Afterburner)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같은 짧은 시간에 추력증가 를 필요로 하는 전투기 엔진에 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후기연소기는 순간적인 대단히 큰 추력 증가에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사용되고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연료의 흐름 증가에 따라 순간적으로 비행기의 속도를 증가시킨다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후기연소기의 형 태는 터빈 부분의 후방과 배기노즐 전방의 중간에 위치하고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램 제트엔진과 같은 방 법으로 작동한다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후기연소기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계통의 구성은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11-54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것과 같이 연료메니폴드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점화계통과 불꽃 유지장치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(Flame Holder)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구성되어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메니폴드와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불꽃 유지장치는 배기가스에 연료를 분사시키기 위하여 마련되어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점화계통은 연료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혼합기를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점화시킨다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코어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(Core)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엔진을 통하여 지나가는 공기의 상당량은 연소에 필요로 하지 않고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75%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냉각을 위해서 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터빈부분을 통과한 배기가스의 모든 공기는 더 이상 냉각이 필요하지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않으므로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공기에 연료를 혼합시켜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후기연소기에서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재 연소시킨다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후기연소기에서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연료가 연소되면 가스는 속도의 증가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온도의 상승으로 추력이 증가한다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후기연소기의 작동은 제트노즐 주위에서 온도와 압력이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증가하게 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증가한 압력은 터빈에 서 분사되는 배기가스의 의하여 배압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(Back Pressure)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일어나게 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 결과로 터빈 근처 에서 가스의 온도상승이 안전 허용범위를 넘어서는 경우가 발생한다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이때 가변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면적 노즐 의 배기면적이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변하게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노즐이 열려 면적이 커지면서 배기가스의 온도가 감소되어 허용범위 안으로 유지시킨다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면적 노즐은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1-54]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것과 같이 손가락형으로 배기 파이프의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외부표면으로부터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밖으로 벌어지는 여러 개의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플랩으로서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플랩의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작동 각도에 의하여 배출 면적이 조절되어 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노즐의 플랩은 비행기에 따라 전기적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유압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공압에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의하여 작동한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5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996952"/>
            <a:ext cx="5472608" cy="3593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07524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장치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(Thrust Reversers)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터빈엔진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항공기에는 엔진에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역추력장치가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마련되어 항공기가 착륙 후에 항공기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제동계통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(Brake System)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보조하여 엔진 역추력을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발생시켜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항공기의 속도를 감속시키는 역할을 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역추력에서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공통으로 가장 많이 사용하는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가지 유형은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11-55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공기역학적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차단계통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(Aerodynamic Blockage System)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11-56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기계적 차단계통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(Mechanical Blockage System)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공압계통과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기계적인 계통의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역추력장치는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높은 온도와 가스하중을 받으므로 양 계통의 구성부품은 특히 도어는 내열성 금속으로 특수하고 견고한 구조로 제작되어야 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11-55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보는 역추력장치는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디플렉터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(Deflector: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방향전환기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장착되어 있어 배기가스와 팬을 통하여 흐르는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 공기를 밖으로 배출하여 전방으로 흐르도록 하여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발생시키고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장치의 작동제어는 조종실에 있는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레버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(Reverser Lever ;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스로틀과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한 조로 구성되어 있음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조종된다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공기역학적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차단계통의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역추력장치의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구성은 여러 개의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캐스케트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베인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(Cascade Vane),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솔레노이드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(Solenoid),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공압모터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작동기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(Pneumatic Motor Actuator)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되어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모터의 작동을 통하여 기어와 축을 움직여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캐스케이트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전개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(Deployed)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위치로 만든다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항공기가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착륙한 후에 조종사가 엔진 추력레버를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완속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(Idle)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위치에 놓고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역추력레버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(Reverser Lever)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당겨 작동시키면 이동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카울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(Translating Cowl)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카울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(Reverser Cowl)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엔진 후방으로 전개되면서 캐스케이트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노출되고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차단도어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(Blocker Door)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닫치면서 팬 바이패스 공기와 배기 가스가 캐스케이트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통하여 진 행 방향이 바뀌어 엔진의 앞쪽으로 흐르도록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또한 동시에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역추력레버의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기계적인 신호 가 엔진 연료조절기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(FCU ; Fuel Control Unit)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작동하여 연료흐름이 증가하고 엔진추력은 전방 최대 추력의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75%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까지 증가하여 역추력을 만들어 낸다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11-56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기계적 차단 역추력장치로서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개의 배기가스 차단용 도어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(Blocker Door)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또는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Clamshell Door”(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대합조개 모양을 한 도어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작동기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(Actuator)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및 기타 기계적인 연동 장치로 구성되어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후방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배기덕트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끝 부분의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낫셀에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장착되어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기계적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차단장치는 전기적으로 제어되고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유압에 의하여 작동하며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회전속도 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65%(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완속속도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Idle rpm)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에서만 전개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(Deploy)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작동방법은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공기역학적 차단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역추력장치와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같이 조종실에서 엔진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스로틀을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완속위치에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놓고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레버를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위치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스로틀이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완속위치에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있어야만 작동이 가능함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당 기면 케이블에 의하여 전기스위치가 작동하고 이 스위치에 의하여 유압 선택밸브가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작동하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여 차단용 도어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(Clamshell Door)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배기가스를 차단하는 쪽으로 전개되어 배기가스를 엔진 전방으로 흐름을 바꾼다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이때 차단용 도어에 연결된 피드백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(Feedback)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케이블이 작동하여 엔진 연료조절기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(FCU)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전달되어 엔진 추력은 엔진 최대추력의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75%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까지 증가하고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배기가스에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역추력을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만들어 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>
            <a:normAutofit/>
          </a:bodyPr>
          <a:lstStyle/>
          <a:p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11-55]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Thrust Reverser Action on a DC-10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Airplane</a:t>
            </a:r>
            <a:endParaRPr lang="en-US" altLang="ko-KR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" name="내용 개체 틀 9" descr="11-55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3888"/>
            <a:ext cx="3639667" cy="3146275"/>
          </a:xfrm>
        </p:spPr>
      </p:pic>
      <p:sp>
        <p:nvSpPr>
          <p:cNvPr id="8" name="텍스트 개체 틀 7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11-56] </a:t>
            </a:r>
            <a:r>
              <a:rPr lang="en-US" altLang="ko-KR" sz="1000" dirty="0">
                <a:latin typeface="굴림" pitchFamily="50" charset="-127"/>
                <a:ea typeface="굴림" pitchFamily="50" charset="-127"/>
              </a:rPr>
              <a:t>Thrust Reverser Action on a Business </a:t>
            </a:r>
            <a:r>
              <a:rPr lang="en-US" altLang="ko-KR" sz="1000" dirty="0" smtClean="0">
                <a:latin typeface="굴림" pitchFamily="50" charset="-127"/>
                <a:ea typeface="굴림" pitchFamily="50" charset="-127"/>
              </a:rPr>
              <a:t>Aircraft</a:t>
            </a:r>
            <a:endParaRPr lang="en-US" altLang="ko-KR" sz="1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내용 개체 틀 10" descr="11-56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2841483" cy="3816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8291264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보기구동장치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(Accessory Drives)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터빈엔진의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보기 구동부분은 엔진의 출력과 항공기 계통의 보기인 연료펌프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윤활유펌프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발전기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엔진발전기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항공기 발전기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유압펌프와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기타의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필요한 장치를 구동시키는데 사용되는 부분으로 엔진의 전방 압축기부분 하부에 위치하고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보기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구동은 엔진전방 압축기 프레임을 통하여 축에 의하여 구동되는 기어박스로서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11-57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축을 통하여 기어 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(Gear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Train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들이 해당 보기에 맞는 속도의 비를 가지고 정렬되어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감속기어계통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(Reduction Gear System)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감속기어계통은 왕복엔진보다 높은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감속율을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가지고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예로서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Pratt &amp; Whitney Canada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PT6A-27 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 엔진은 약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15:1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감속기어 계통을 가지고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출력터빈의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속도는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33,000 rpm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엔진이 장착된 헬리콥터의 출력 축은 출력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기어박스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(Power-Train Gearbox)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6,300 rpm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회전된다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감속기어는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터보프롭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엔진이나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터보샤프트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엔진에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사용하기 적절한 장치이다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감속기어계통에 사용되는 기어들은 대단히 높은 하중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견디기 위하여 고품 질의 합금 철을 단조 및 기계가공 하여 사용한다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굵은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입력 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볼 베어링에 의해서 지지되어 엔진 케이스에 전달되는 모든 하중과 진동을 흡수할 수 있도록 설계되어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감속기어계통은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신뢰성에 대단히 중요한 부품으로 엔진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오버홀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과정에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포함되어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슈퍼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기어계통은 제외되며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일정한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등급의 방법에 의하여 수리를 수행 하여야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감속기어의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오버홀과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재사용은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연방항공국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(FAA)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인가 받은 공장에서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수리 및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오버홀을 수행 및 검사가 이루어져야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5410944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1-2.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제트추진 엔진의 </a:t>
            </a:r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종류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(TYPES OF JET PROPULSION ENGINES)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제트추진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종류는 로켓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 제트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펄스 제트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제트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터보프롭 제트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샤프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트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바이패스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팬 제트와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Un-ducted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 제트 엔진 등이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로켓을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제외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모든 엔진은 대기압을 압축시켜 연료와 혼합하여 연소시켜 공기를 팽창시킨 압력을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통하여 배기 시킬 때 얻어지는 추력을 이용하고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터빈에 의하여 압축기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및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프로펠러 축 및 팬을 회전시켜 추력을 얻어낸다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󰊱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로켓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(Rockets)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로켓의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구조는 대단히 간단한 엔진으로 금속제 관에 화 약이나 또는 급격히 연소할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있는 화학 물질을 넣고 연소 시키면 연소가스에 의하여 추진력을 얻어내는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방식이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러한 로켓은 고대 중국의 화약전문가에 의하여 시작되었다 는 문헌이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현대의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로켓엔진은 미사일과 같은 형태로 발달하였으며 고체연료를 사용하는 우주선에 장착하여 사용한다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어떤 우 주선에 장착된 로켓의 추진력은 하나 당 약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140ft[42.67 m]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길이로서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3,000,000 lb[13,350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kN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얻을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형태의 로켓은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1-7]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액체연료를 사 용하고 연소를 위한 산소를 따로 마련한 형태이다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액체연료를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연소실에 분사하고 산소를 희석하여 연소시키는 형태로 연소된 가스가 배기 분사노즐을 통하여 배기 될 때 추진력 을 얻는다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󰊲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Ram Jet Engine(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램 제트엔진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    램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제트엔진은 제트엔진으로 간단한 모양으로 가동부분이 없는 것으로 구성은 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원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통에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배기부분의 면적이 작은 형태로 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 노즐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점화 플러그 및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불꽃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모아놓기 위한 연소실만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램 제트는 속도가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250 mph(402.3 ㎞/h)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나 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Flame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Holder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위치 는 연소실 안에 있으며 연료와 공기를 혼합되는 장소로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사용된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점화 후에는 서서히 배기 부분으로 통과시키는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 조절계통은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진으로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들어가는 연료의 량을 조절한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램 제트는 터보제트 엔진의 후기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연소기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After Burner)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같은 형태이다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터보제트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배기 부분에 연료를 추가 시켜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연소시키는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장치와 같은 원리로 구성되어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7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6176" y="692696"/>
            <a:ext cx="2736304" cy="518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ko-KR" sz="1200" b="1" dirty="0"/>
              <a:t>[</a:t>
            </a:r>
            <a:r>
              <a:rPr lang="ko-KR" altLang="en-US" sz="1200" b="1" dirty="0" smtClean="0"/>
              <a:t>그림</a:t>
            </a:r>
            <a:r>
              <a:rPr lang="en-US" altLang="ko-KR" sz="1200" b="1" dirty="0" smtClean="0"/>
              <a:t>11-57] </a:t>
            </a:r>
            <a:r>
              <a:rPr lang="en-US" altLang="ko-KR" sz="1200" b="1" dirty="0"/>
              <a:t>Accessory Drive and Accessory </a:t>
            </a:r>
            <a:r>
              <a:rPr lang="en-US" altLang="ko-KR" sz="1200" b="1" dirty="0" smtClean="0"/>
              <a:t>Units</a:t>
            </a:r>
            <a:endParaRPr lang="ko-KR" altLang="en-US" sz="1200" dirty="0"/>
          </a:p>
        </p:txBody>
      </p:sp>
      <p:pic>
        <p:nvPicPr>
          <p:cNvPr id="7" name="내용 개체 틀 6" descr="11-5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6480720" cy="5493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07524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소음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(Engine Noise)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가스터빈엔진에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의해서 발생하는 과도한 소음은 여러 가지 불편한 원인이 되므로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연방항공규정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(FAR : Federal Aviation Regulation)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 엔진소음과 기타의 항공기 소음에 의한 물 리적 손상과 위험으로부터 보호하기 위하여 일정한 수준으로 제한하게 되었고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엔진이나 항 공기 제작사와 함께 정부기관에서 실제로 실험을 통하여 엔진을 개조하도록 하여 허용수준 이하로 소음을 감소시키는 역할을 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소음감소를 위한 몇 가지 방법은 이 부분 후방 에 언급하기로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(Sound)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소리는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인간이 들을 수 있는 가청음으로 공기 중에서 압력 파의 연속으로 되어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소리는 광범위한 주파수에 수많은 파형이 혼합된 것이거나 또는 순수한 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(tone)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단상 주파수의 사인파 형태로 된 것도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②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(Noise)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소음은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듣기를 원하지 않는 시끄럽고 자극적인 소리를 말한다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항공기의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소음은 가스터빈엔진이 작동할 때 만들어지며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인간의 귀로 들을 수 있는 모 든 주파수가 혼합되어 있는 소리로서 물리적 파괴범위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수준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도달할 수 있는 강도를 가 지고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소리의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강도측정 기본단위는 데시벨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(㏈)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1㏈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1/10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벨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(B ; </a:t>
            </a:r>
            <a:r>
              <a:rPr lang="en-US" altLang="ko-KR" sz="1000" b="1" dirty="0" err="1">
                <a:latin typeface="굴림" pitchFamily="50" charset="-127"/>
                <a:ea typeface="굴림" pitchFamily="50" charset="-127"/>
              </a:rPr>
              <a:t>bel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인간이 들을 수 있는 가청음은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1B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이지만 터빈엔진이 이륙출력에서는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155㏈(15.5B)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강한 소리가 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데시벨의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척도는 소리증가의 강도로서 대수의 수열과 같이 수학적인 묘사이다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만약 데시벨이 소리의 수준이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중일 때는 소리의 강도는 원음의 제곱과 같고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데시벨의 소리의 수준이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중일 때의 소리의 강도는 원음의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제곱이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어떤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소리의 데시벨 폭을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11-58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표시하고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여기서 소리가</a:t>
            </a: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100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이면 대단히 강한 소리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특급열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차가 지나가는 소리를 가깝게 듣는 것과 같은 소리의 크기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120 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되면 사람이 들 을 수 있는 최대의 소리이다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수준 이상의 소리는 귀로 강도가 증가하는 것을 느낄 수 있으나 듣는데는 별 차이가 없다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고막의 파손을 가져올 수 있는 요인이 된다</a:t>
            </a:r>
          </a:p>
          <a:p>
            <a:endParaRPr lang="ko-KR" altLang="en-US" sz="1000" dirty="0"/>
          </a:p>
        </p:txBody>
      </p:sp>
      <p:pic>
        <p:nvPicPr>
          <p:cNvPr id="7" name="내용 개체 틀 6" descr="11-58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861048"/>
            <a:ext cx="4536504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7859216" cy="5577483"/>
          </a:xfrm>
        </p:spPr>
        <p:txBody>
          <a:bodyPr>
            <a:normAutofit/>
          </a:bodyPr>
          <a:lstStyle/>
          <a:p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터보제트엔진으로부터의 소음은 출력에 따라 원인이 되나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엔진을 통과하는 공 기의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Torturing”(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시달림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으로부터 일어나는 것이 기본이다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최초에 공기는 격렬하게 흡입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입구를 통과하여 엔진으로 들어가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유도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통과하여 압축기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와 마주치게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공기가 시달릴 때 소리의 크기는 창조되며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광범위한 주파수를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갖게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그러나 단상 주파수는 들을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입구로 들어오는 공기에 의하여 나는 소리로 일반적으로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Whine”(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우는소리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잘 알려져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소리를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Discrete”(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불연속 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라 부른다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</a:p>
          <a:p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이것보다 더 강한 소리는 엔진이 높은 출력으로 선택되었을 때 배기노즐에서 발생하는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배기노즐에서 나는 소리는 엔진 외부의 공기는 조용히 움직이지 않고 있으나 상대적으로 제트노즐로부터 발산하는 뜨거운 공기의 높은 속도의 제트에 의하여 발생하는 소용돌이 사이에서 공기의 전단흐름에 의하여 발생하며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소음을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Broadband Noise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라하며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 이유는 수많은 주파수의 음이 포함되어 있기 때문이다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엔진에서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고려해 볼만한 소음은 엔진의 팬 부분으로 흐르는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 공기의 흐름에 의해서 발생한다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소음은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 제트배기 보다는 낮은 속도이므로 그렇게 강하지는 않다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한 가지 추가할 요인은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엔진의 제트배기는 팬을 구동시키는 에너지로 사용하기 때 문에 배기제트의 속도가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감소하게 되어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소음은 낮은 강도로 만들어진다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ko-KR" altLang="en-US" sz="1000" dirty="0"/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546848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③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소음의 감소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(Reduction of Noise)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수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년동안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터빈엔진의 소음을 효과적으로 감소시키는 방법이 수많은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실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험과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작업에 의 하여 계속 진행되어 왔으며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초기에는 군용 항공기와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예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상업용 항공기에 사용하는 단 순 배기노즐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(Single Exhaust Nozzle)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터빈엔진이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장착된 상업용 항공기를 위하여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1-59]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좌측 그림과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같은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다중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(Multiple-Tube)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제트노즐을 개발하였다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다중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관 제트노즐의 효과는 개개의 제트흐름을 만들어 배기가스의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흐름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여러 개로 분산시켜 소리의 주파수를 증가시키는 역할을 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이러한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고주파 음을 저주파로 만드는 것보다는 보다 빨리 음의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근원으로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부터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거리를 증가시켜 멀리 보낸다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항공기로부터 소리 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500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피트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또는 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1000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피트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(152.4m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304.8m)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보내어 엔진의 소리를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줄여주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방법을 택한 것이다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배기노즐의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다른 형태는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1-59]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우측과 같이 주름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표면적 형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(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Corrugated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Perimeter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type)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노즐은 다중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관 노즐과 같은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효과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가지고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단순형 노즐을 개조 하여 배기부분의 전체 면적을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주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름을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이용하여 표면적을 넓혀 최대의 제트효과를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부여하여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대기와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배기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가스와의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접촉면적을 크게 하여 소음을 억제하는 효과를 갖도록 한다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엔진은 엔진의 소음을 최대로 감소시킬 수 있도록 개발하여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제작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되어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있으며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 공기흐름과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차 공기흐름의 속도를 터보제트 엔진의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흐름보다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감소시켰다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흐름 속도의 감소는 소음 강도를 감소시키는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효과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있다는 것은 앞서 설명한 것과 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59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764704"/>
            <a:ext cx="3628235" cy="4553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7931224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높은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바이패스 비의 엔진인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General Electric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CF6, Pratt &amp; Whiney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JT9D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Rolls-Royce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RB211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터보제트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낮은 바이패스 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엔진보다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여러 가지 이유에서 낮은 강도의 소음을 만들어 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다른 엔진에 비해서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배출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공기의 속도가 낮으며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 부분의 앞쪽에 흡입 유도 베인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(Inlet Guide Vane)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없으며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배기노즐의 안쪽에 소음 흡수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라이너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(Liner)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설치하였다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 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11-60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Rolls-Royce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RB211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소음흡수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라이너의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장착 상태를 보여주고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또한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P&amp;W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JT9D-7R4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2037, Garrett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ATF3-6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엔진은 새로이 개발된 팬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사용하여 소음감소효과를 얻고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나아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배기계통을 방음 금속을 사용하여 소음 감소효과를 얻고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6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708920"/>
            <a:ext cx="5318716" cy="3307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785921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1-11.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제작과정의 진보</a:t>
            </a: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(Advance Manufacturing Process)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제작은 지속적으로 개선된 방법이 개발되었으며 제작비의 절감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신뢰성 의 증가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무게의 감소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정비의 간소화와 효과적인 성능의 증가 등을 이루어 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방법 은 오늘날에까지 지속적으로 진행되어 기술의 축적을 포함하여 개발하고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검토하고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실험을 거쳐 그 결과로 신뢰성 있는 엔진이 제작되어 사용시간이 수천 시간을 경과해서야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오버홀이나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수리가 요구되는 작동시간을 유지하게 되었다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더 나아가 컴퓨터 기술은 제작과정에서 사 용하는 다양한 기계들의 정확한 제어와 작동에 폭넓게 사용되고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 각각의 기계의 작동 에 대한 특수한 요구사항은 중앙 컴퓨터에 입력 저장하여 사용하므로 기계작동의 초기에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컴퓨터가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금속의 정확한 량과 크기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부품의 각 부분의 치수 등을 계산하여 처리한다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󰊱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전자흐름 드릴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(Electro-stream Drilling)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냉각용 구멍은 정확한 위치와 각도로 뚫어야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-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흐름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드릴은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아주 작은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청공기로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정확하게 뚫을 수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방법은 전기적으로 충전된 산을 아주 가느다란 유리관을 통하여 금속표면에 분사시키면 금속은 유리관이 닿는 부분이 녹아 정확 하고 작은 구멍을 만드는 방법이다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󰊲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전기방전 기계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(Electric Discharge Machining)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전기방전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식 기계방법은 구멍을 뚫으려는 부품을 윤활유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(Oil)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담근 후에 구멍을 뚫고자 하는 부분의 표면에 전극을 근접시킨 후에 전극에 전류를 흘려보내면 부품과 전극 사이에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스파크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(Spark)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발생하면서 부품 표면에 전극의 굵기와 동일한 크기의 구멍이 만들어진다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방법의 작동의 진행과정에서 전류의 비율과 속도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전극의 크기 등이 조절되어야 한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󰊳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레이저 드릴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(Laser Drilling)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레이저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드릴 방법은 터빈의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베인이나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이드의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냉각용 공기의 배출 구멍은 기술적이 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예술적이고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안정적이어야 하며 공정에 가 격이 저렴해야 하는 효과를 얻기 위하여 사용 되는 최근의 작업방법으로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1-61]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특수하게 고안된 고정장치에 부품을 고 정시키고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레이저빔을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단속적으로 정확한 위 치에 비추면 빛이 닿는 부분에 열이 발생하여 금속표면이 가볍게 녹으면서 구멍이 뚫린다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절차는 짧은 시간동안 신속하게 진행되어 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동시에 여러 개의 구멍을 만들 수 있는 장점이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레이저빔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용접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(Laser-Beam Welding)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레이저빔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용접은 순수한 밀착 등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(Coherent Light)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으로부터 집중적인 에너지 발생을 이용한 용접 방법으로 빔의 직경은 특수한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작동방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법에 의하여 필요한 크기로 조절되며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자동제어를 사용하여 빠르고 정확하게 수행할 수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󰊵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불활성 접착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(Inertia Bonding)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불활성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접착은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Solid-state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용접기술의 한가지 형태로서 내부의 기초금속이 완전히 용해 되어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하나가되는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용접방법으로 연결부분이 대단히 강하다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불활성 접착은 기계적인 연결 에 신뢰가 있는 방법으로 특히 피로강도에 좋은 신뢰성을 보여주고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특히 회전부분은 고정부분보다 힘을 더 받고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마찰과 압력에 의하여 열을 받기 때문에 녹는 것을 방지시키는 효과가 크다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ko-KR" altLang="en-US" sz="1000" dirty="0"/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󰊷 자동화 투입 주조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(Automated Investment Casting)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투입주조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(Investment Casting)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여로 곳에 사용되는 수년동안 사용해온 주조방법으로 현재는 모든 공정을 자동화하므로 제작비용을 절감할 수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고품질의 일정한 같은 모양 을 대량으로 제작할 수 있는 장점이 있으므로 이러한 방법에 의하여 엔진의 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와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제작에 광범위하게 이용되어 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투입주조방법은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11-62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제작할 모형의 거푸집을 만들어 그곳에 합금주물 을 부어 냉각시킨 후 거푸집을 제거하여 일정한 모양을 만들어 내는 방법이다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투입주조를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위한 거푸집의 제작은 먼저 만들고자 하는 부품의 정밀한 모양을 단단한 왁스로 제작하여 이 모형을 자동으로 작동하는 로봇 팔을 이용하여 적당한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Slurry”[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슬러리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진흙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․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시멘트 따위에 물을 섞어 만든 현탁액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懸濁液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담긴 용기에 담갔다 꺼낸 후에 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Stucco”(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치장 벽토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라 말하는 용해되지 않는 물질을 표면에 분사시켜 도장을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만들어진 모형의 거푸집을 완전히 건조시킨 후에 열을 가하면 내부에 있는 왁스로 된 모형은 녹아 밖으로 배출되어 거푸집 속은 만들고자 하는 모양의 공간이 생긴다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때 거푸집은 높은 열과 불에 잘 견딜 수 있는 슬러리와 벽토를 이용하여 제작되어야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만약에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베인과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같이 냉각공기의 통로와 같은 내부 통로가 요구되는 주물일 경우에는 거푸집 내부에 정확 모양의 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(Core)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을 정확한 위치에 만들어 넣어야 하며 이 심은 내열성 세라믹 또는 같은 종류의 내열성 물질로 만들어져야 하며 이 물 질은 잿물과 같은 화학 물질에 의하여 용해되는 것이어야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거푸집에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주물을 붓기 전에 거푸집을 주물온도 또는 그에 가까운 온도로 가열시킨 후에 주물을 붓는다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이것은 주물이 급격히 냉각되어 완전한 부품의 구조가 불충분하지 않도록 하 기 위한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합금을 거푸집에 완전히 채운 후에 일정한 제어 조건 아래 냉각시킨 후 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푸집으로부터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주물 된 부품을 꺼낸다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근래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들어서는 직접응고 주물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(Directionally Solidified Casting)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방법과 단순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크리스탈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주조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(Single-Crystal Casting)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방법이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Pratt &amp; Whitney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Howmet Turbine Component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사에 의 하여 개발되었으며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방법은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11-62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에서와 같이 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이용하여 거푸집의 밑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부분으로부터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서서히 냉각시키는 방법이다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직접응고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투입 주조는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11-62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같이 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이용하여 거푸집을 이 유도 가열기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(Induction Heater)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넣고 가열시키며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합금은 유도전기로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(Induction Furnace)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의하여 녹 여 거푸집에 주물을 붓도록 설계되었으며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완전히 거푸집에 주물을 채운 후에 응고열까지 가 열기의 온도를 낮춘 후에 냉각기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(Chiller)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에 냉각수를 넣어 서서히 밑 부분으로부터 냉각시킨 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단순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크리스탈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주조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(Single Crystal Casting)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직접 안정 주조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(Directionally Stabilized Casting)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방법과 유사하며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“Seed”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결정체가 각각의 거푸집 공백부분의 밑에 위치하고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있으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 이유는 단순 결정체를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로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爐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로부터 분리하기 쉽게 하기 위한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단순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크리스탈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주조에 의하여 만들어진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터빈브레이드는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최대의 강도를 부여하여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Pratt &amp; Whitney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JT9d-7R4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2037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등에 사용되고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제작된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브레이드는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내열성 합금인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산화철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황화물 과 고온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내식성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물질로 표면처리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altLang="ko-KR" sz="1100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100" dirty="0" smtClean="0">
                <a:latin typeface="굴림" pitchFamily="50" charset="-127"/>
                <a:ea typeface="굴림" pitchFamily="50" charset="-127"/>
              </a:rPr>
              <a:t>11-61] </a:t>
            </a:r>
            <a:r>
              <a:rPr lang="en-US" altLang="ko-KR" sz="1100" dirty="0">
                <a:latin typeface="굴림" pitchFamily="50" charset="-127"/>
                <a:ea typeface="굴림" pitchFamily="50" charset="-127"/>
              </a:rPr>
              <a:t>Laser Drilling(GE</a:t>
            </a:r>
            <a:r>
              <a:rPr lang="en-US" altLang="ko-KR" sz="1100" dirty="0" smtClean="0"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11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" name="내용 개체 틀 9" descr="11-6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299828" cy="3357975"/>
          </a:xfrm>
        </p:spPr>
      </p:pic>
      <p:sp>
        <p:nvSpPr>
          <p:cNvPr id="8" name="텍스트 개체 틀 7"/>
          <p:cNvSpPr>
            <a:spLocks noGrp="1"/>
          </p:cNvSpPr>
          <p:nvPr>
            <p:ph type="body" sz="quarter" idx="3"/>
          </p:nvPr>
        </p:nvSpPr>
        <p:spPr>
          <a:xfrm>
            <a:off x="4644008" y="62068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altLang="ko-KR" sz="1100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100" dirty="0" smtClean="0">
                <a:latin typeface="굴림" pitchFamily="50" charset="-127"/>
                <a:ea typeface="굴림" pitchFamily="50" charset="-127"/>
              </a:rPr>
              <a:t>11-62] 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투입주조 절차 </a:t>
            </a:r>
            <a:r>
              <a:rPr lang="ko-KR" altLang="en-US" sz="1100" dirty="0" smtClean="0">
                <a:latin typeface="굴림" pitchFamily="50" charset="-127"/>
                <a:ea typeface="굴림" pitchFamily="50" charset="-127"/>
              </a:rPr>
              <a:t>도해</a:t>
            </a:r>
            <a:endParaRPr lang="ko-KR" altLang="en-US" sz="11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내용 개체 틀 10" descr="11-6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500987" cy="3463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003232" cy="33123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1-3.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가스터빈엔진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하나인 펄스제트 엔진은 램 제트 엔진에 공기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부분에 그릴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(Grill)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셔터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(Shutter)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있는 복합 엔진으로서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공기를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흡입할 때에는 스프링 힘에 의하여 열려 있어 흡입된 공기가 연소실로 들어가도록 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혼합기가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연소되어 압력이 높아지면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셔터는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닫히게 되고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연소된 가스는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Tailpipe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통하여 배기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이때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Shutter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다시 열려 외부 공 기를 흡입하게된다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과정이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연속적으로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일어나며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Tailpipe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의 길이에 따라 추력이 형성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펄스제트는 유도미사일 등에 사용된다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1-4</a:t>
            </a: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가스터빈엔진의 원리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 또는 터보제트엔진의 기본적인 작동은 간단한 원리로 작동하며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공기는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흡입구를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통하여 압축기로 들어가고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압축된 공기는 연소실에서 연료와 혼합되어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연소된다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연소된 뜨거운 가스는 엔진의 배기부분을 통하여 빠져나가게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연료 에너지가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운동에너지로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변환하여 추력을 얻는 것이다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기본적인 가스터빈엔진의 구성은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11-8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같 이 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연소실과 터빈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3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개의 주요부분으로 구성되어 있으며 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Cold section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Hot section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구분하기도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여기서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Cold Section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엔진의 전방부분인 압축기 부분이고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Hot Section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은 연소실과 터빈 부분이다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압축기는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분당 많은 량의 공기를 압축시켜 연소실로 보내는 역할을 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연소실에서 연료 노즐을 통하여 분사되는 연료와 혼합된다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혼합된 기체는 점화 플러그에 의하여 점화되면 연소된 뜨거운 가스가 터빈을 통하여 배기로 빠져나갈 때 터빈을 구동시키고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 터빈과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같은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축에 연결된 압축기가 회전하면서 공기를 흡입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압축시켜 연소실로 보내는 과정이 계속적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으로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일어나며 한번 점화된 연료는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토치와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같이 항상 불꽃을 불어내는 역할을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이렇게 연속적으로 배기노즐을 통하여 고속의 뜨거운 공기가 빠져나갈 때 제트추진이 만들어진다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8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149080"/>
            <a:ext cx="4256115" cy="2275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147248" cy="864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100" b="1" dirty="0">
                <a:latin typeface="굴림" pitchFamily="50" charset="-127"/>
                <a:ea typeface="굴림" pitchFamily="50" charset="-127"/>
              </a:rPr>
              <a:t>1-5. </a:t>
            </a:r>
            <a:r>
              <a:rPr lang="ko-KR" altLang="en-US" sz="1100" b="1" dirty="0">
                <a:latin typeface="굴림" pitchFamily="50" charset="-127"/>
                <a:ea typeface="굴림" pitchFamily="50" charset="-127"/>
              </a:rPr>
              <a:t>가스터빈 엔진의 종류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가스터빈엔지의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종류는 기계적인 정렬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방법에 따라 여러 가지 형태로 구분하나 일반 적으로 터보제트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터보프롭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터보샤프트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가지 엔진으로 구분하고 있으나 모든 엔진 들의 기본 구성요소는 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연소실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터빈과 배기노즐로 구성되어 있는 것이 거의 같다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스터빈 엔진의 종류는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11-9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같이 구분한다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9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003793" cy="5486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147248" cy="38884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󰊱 터보제트 엔진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(Turbo jet Engine)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터보제트엔진은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가스터빈엔진의 최초에 개발된 엔진으로서 추력을 엔진의 배기부분에서 얻어내는 형식으로 근대에서는 모두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엔진에 의해 밀려나고 있으며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일부 군용기에서 사용되고 있다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󰊲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(Turbofan Engine)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엔진은 터보프롭 엔진과 터보제트 엔진을 혼합한 형태라고 생각하면 쉽게 이해할 수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터보프롭 엔진은 엔진의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구동력을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감속기어를 통하여 프로펠러를 회전시켜 많은 량 의 공기를 엔진의 추력에 사용하고 있으나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엔진은 프로펠러보다는 작은 량의 공기를 이용하지만 터보제트보다는 많은 량의 공기를 얻는다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[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그림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11-10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]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는 터보팬 엔진의 구성을 보여주고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팬의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회전속도는 저압 압축기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(Low pressure Compressor) N</a:t>
            </a:r>
            <a:r>
              <a:rPr lang="en-US" altLang="ko-KR" sz="1000" b="1" baseline="-25000" dirty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과 동일한 속도로 회전한다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작동 중에는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 부분으로부터 공기를 흡입하여 엔진의 바깥쪽으로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통하여 엔진 뒤쪽으로 분사시킨다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이러한 바이패스 엔진에는 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공기의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흐름을 두 가지로 구분하며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하나는 팬을 통하여 외부로 엔진을 냉각시키며 빠져나가고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일부는 엔진의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Core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부분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압축기 부분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들어가 연소되어 터빈을 거쳐 배기 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엔진의 총 추력의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80%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가 팬을 통과하는 공기의 흐름에 의하여 얻어지며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나머지는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엔진의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코어부분을 통하여 터빈에서 얻어진다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엔진에는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High Bypass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또는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Low bypass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 구분하며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Bypass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비는 팬을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통과하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는 공기의 량과 엔진의 코어 부분을 통고하는 공기의 량의 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(ratio)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로서 결정된다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즉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이것 을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Bypass Ratio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라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현재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사용중인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엔진의 종류는 무수히 많으며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상업용과 비 상업용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자가용 및 업 무용의 소형 항공기 엔진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으로 구분하며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팬의 장착 위치에 따라 전방 팬과 후방 팬 등으로 구분한다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       엔진에서의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팬의 구동은 엔진 코어를 통과한 배기 가스가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LPT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를 구동시켜 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LPC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와 팬을 구동시켜 공기를 흡입한다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일부 엔진에서는 팬을 통과한 공기를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덕트를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통하여 후방 배기 가스와 혼합하여 추력을 증가시키는 것도 있다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좀더 정확한 자료는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제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15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장 </a:t>
            </a:r>
            <a:r>
              <a:rPr lang="ko-KR" altLang="en-US" sz="1000" b="1" dirty="0" err="1">
                <a:latin typeface="굴림" pitchFamily="50" charset="-127"/>
                <a:ea typeface="굴림" pitchFamily="50" charset="-127"/>
              </a:rPr>
              <a:t>터보팬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엔진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부분에서 </a:t>
            </a: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설명하기로 한다</a:t>
            </a:r>
            <a:r>
              <a:rPr lang="en-US" altLang="ko-KR" sz="1000" b="1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  <a:p>
            <a:endParaRPr lang="ko-KR" altLang="en-US" sz="1000" dirty="0"/>
          </a:p>
        </p:txBody>
      </p:sp>
      <p:pic>
        <p:nvPicPr>
          <p:cNvPr id="5" name="내용 개체 틀 4" descr="11-1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437112"/>
            <a:ext cx="6066568" cy="2018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12929</Words>
  <Application>Microsoft Office PowerPoint</Application>
  <PresentationFormat>화면 슬라이드 쇼(4:3)</PresentationFormat>
  <Paragraphs>737</Paragraphs>
  <Slides>67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68" baseType="lpstr">
      <vt:lpstr>Office 테마</vt:lpstr>
      <vt:lpstr>제11장 가스터빈 엔진의 원리, 구조 및 명칭 (Gas-Turbine Engine: Theory, Construction and Nomenclature)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[그림11-28] Typical Axial-Flow Compressors(Rolls-Royce)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[그림11-39] 캔-애뉼러 형 연소실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     [그림11-46]은 Pratt &amp; Whitney JT9D 터보팬 엔진의 1단계 터빈 브레이드의 냉각 공기가 지나가는 통로를 보여주고 있으며,       [그림11-47]은 Rolls-Royce RB211 터보팬 엔진의 터빈 브 레이드의 냉각 공기가 지나가는 통로를 보여주고 있다.        터빈 브레이드는 슈라우드(Shrouded)가 있는 것과 없는 사향으로 제작되며, 슈라우드가 있는 브레이드는 브레이드의 끝(Tip)부분에 덮개를       씌워 서로 쌍을 이루도록 하여 브레이드 끝 부분이 링(Ring)과 같은 형태를 이루고 있다.        이 링은 배기가스가 브레이드의 끝 부분에서 누설되는 것을 방지시킨다. [그림11-47]에서 보는 브레이드는 슈라우드형으로 이러한 슈라우       드형은 무게가 추가되기 때문에 원심력과 과 열에 의하여 늘어남(Growth) 또는 말림(Creep)의 원인이 되기도 한다. 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[그림11-57] Accessory Drive and Accessory Units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제1장 가스터빈 엔진의 원리, 구조 및 명칭 (Gas-Turbine Engine: Theory, Construction and Nomenclature)</dc:title>
  <dc:creator>KIM</dc:creator>
  <cp:lastModifiedBy>KIM</cp:lastModifiedBy>
  <cp:revision>66</cp:revision>
  <dcterms:created xsi:type="dcterms:W3CDTF">2010-09-03T02:26:53Z</dcterms:created>
  <dcterms:modified xsi:type="dcterms:W3CDTF">2010-09-21T03:29:51Z</dcterms:modified>
</cp:coreProperties>
</file>