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8" r:id="rId43"/>
    <p:sldId id="299" r:id="rId44"/>
    <p:sldId id="300" r:id="rId45"/>
    <p:sldId id="301" r:id="rId46"/>
    <p:sldId id="302" r:id="rId47"/>
    <p:sldId id="304" r:id="rId48"/>
    <p:sldId id="305" r:id="rId49"/>
    <p:sldId id="303" r:id="rId50"/>
    <p:sldId id="306" r:id="rId51"/>
    <p:sldId id="307" r:id="rId52"/>
    <p:sldId id="308" r:id="rId5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0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ABC634-564E-4AAF-94B0-E0B60B9449F6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A332F8-D587-48FE-A5B0-417095847EF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158" y="1785926"/>
            <a:ext cx="8267728" cy="12223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mtClean="0"/>
              <a:t>愼獨學習코칭</a:t>
            </a:r>
            <a:r>
              <a:rPr lang="ko-KR" altLang="en-US" dirty="0" smtClean="0"/>
              <a:t> </a:t>
            </a:r>
            <a:r>
              <a:rPr lang="ko-KR" altLang="en-US" dirty="0" smtClean="0"/>
              <a:t>상담키워드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57158" y="3857628"/>
            <a:ext cx="8458200" cy="914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endParaRPr lang="en-US" altLang="ko-KR" dirty="0" smtClean="0"/>
          </a:p>
          <a:p>
            <a:r>
              <a:rPr lang="ko-KR" altLang="en-US" sz="3400" dirty="0" smtClean="0">
                <a:solidFill>
                  <a:srgbClr val="FF0000"/>
                </a:solidFill>
              </a:rPr>
              <a:t>더 좋은 사람</a:t>
            </a:r>
            <a:r>
              <a:rPr lang="en-US" altLang="ko-KR" sz="3400" dirty="0">
                <a:solidFill>
                  <a:srgbClr val="FF0000"/>
                </a:solidFill>
              </a:rPr>
              <a:t> </a:t>
            </a:r>
            <a:r>
              <a:rPr lang="en-US" altLang="ko-KR" sz="3400" dirty="0" smtClean="0">
                <a:solidFill>
                  <a:srgbClr val="FF0000"/>
                </a:solidFill>
              </a:rPr>
              <a:t> </a:t>
            </a:r>
            <a:r>
              <a:rPr lang="ko-KR" altLang="en-US" sz="3400" dirty="0" smtClean="0">
                <a:solidFill>
                  <a:srgbClr val="FF0000"/>
                </a:solidFill>
              </a:rPr>
              <a:t>학</a:t>
            </a:r>
            <a:r>
              <a:rPr lang="en-US" altLang="ko-KR" sz="3400" dirty="0" smtClean="0">
                <a:solidFill>
                  <a:srgbClr val="FF0000"/>
                </a:solidFill>
              </a:rPr>
              <a:t>&lt;</a:t>
            </a:r>
            <a:r>
              <a:rPr lang="ko-KR" altLang="en-US" sz="3400" dirty="0" err="1" smtClean="0">
                <a:solidFill>
                  <a:srgbClr val="FF0000"/>
                </a:solidFill>
              </a:rPr>
              <a:t>습</a:t>
            </a:r>
            <a:endParaRPr lang="en-US" altLang="ko-KR" sz="3400" dirty="0" smtClean="0">
              <a:solidFill>
                <a:srgbClr val="FF0000"/>
              </a:solidFill>
            </a:endParaRPr>
          </a:p>
          <a:p>
            <a:r>
              <a:rPr lang="en-US" altLang="ko-KR" sz="3400" dirty="0">
                <a:solidFill>
                  <a:srgbClr val="FF0000"/>
                </a:solidFill>
              </a:rPr>
              <a:t> </a:t>
            </a:r>
            <a:r>
              <a:rPr lang="en-US" altLang="ko-KR" sz="3400" dirty="0" smtClean="0">
                <a:solidFill>
                  <a:srgbClr val="FF0000"/>
                </a:solidFill>
              </a:rPr>
              <a:t>  </a:t>
            </a:r>
            <a:r>
              <a:rPr lang="ko-KR" altLang="en-US" sz="3400" dirty="0" err="1" smtClean="0">
                <a:solidFill>
                  <a:srgbClr val="FF0000"/>
                </a:solidFill>
              </a:rPr>
              <a:t>ㅁㅇㅇ</a:t>
            </a:r>
            <a:endParaRPr lang="ko-KR" altLang="en-US" sz="3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공통점 차이점 </a:t>
            </a:r>
            <a:r>
              <a:rPr lang="ko-KR" altLang="en-US" dirty="0" err="1" smtClean="0"/>
              <a:t>구분론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857496"/>
          <a:ext cx="8229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6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가르다</a:t>
                      </a:r>
                      <a:endParaRPr lang="ko-KR" altLang="en-US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6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모으다</a:t>
                      </a:r>
                      <a:endParaRPr lang="ko-KR" altLang="en-US" sz="6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6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틀리다</a:t>
                      </a:r>
                      <a:endParaRPr lang="ko-KR" altLang="en-US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6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다르다</a:t>
                      </a:r>
                      <a:endParaRPr lang="ko-KR" altLang="en-US" sz="6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革新 </a:t>
            </a:r>
            <a:r>
              <a:rPr lang="ko-KR" altLang="en-US" dirty="0" err="1" smtClean="0"/>
              <a:t>又日新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방향론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열심히 </a:t>
                      </a:r>
                      <a:endParaRPr lang="ko-KR" altLang="en-US" sz="2400" dirty="0" smtClean="0"/>
                    </a:p>
                    <a:p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盛實勞力勤勉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남보다 잘한 </a:t>
                      </a:r>
                      <a:endParaRPr lang="ko-KR" altLang="en-US" sz="2400" dirty="0" smtClean="0"/>
                    </a:p>
                    <a:p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競爭 </a:t>
                      </a:r>
                      <a:b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弱育强式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하루 전 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나보다 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더 잘한 </a:t>
                      </a:r>
                      <a:endParaRPr lang="ko-KR" altLang="en-US" sz="2400" dirty="0" smtClean="0"/>
                    </a:p>
                    <a:p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日新又日新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日就月張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새롭게  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남들과 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다르게 </a:t>
                      </a:r>
                      <a:endParaRPr lang="ko-KR" altLang="en-US" sz="2400" dirty="0" smtClean="0"/>
                    </a:p>
                    <a:p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維新 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革新 創新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난 알아요 </a:t>
            </a:r>
            <a:r>
              <a:rPr lang="ko-KR" altLang="en-US" dirty="0" err="1" smtClean="0"/>
              <a:t>당거러스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3357562"/>
          <a:ext cx="8229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err="1" smtClean="0"/>
                        <a:t>몰곡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알곡  근묵자흑</a:t>
                      </a:r>
                      <a:endParaRPr lang="ko-KR" altLang="en-US" sz="2800" dirty="0"/>
                    </a:p>
                  </a:txBody>
                  <a:tcPr/>
                </a:tc>
              </a:tr>
              <a:tr h="767724">
                <a:tc>
                  <a:txBody>
                    <a:bodyPr/>
                    <a:lstStyle/>
                    <a:p>
                      <a:r>
                        <a:rPr lang="ko-KR" altLang="en-US" sz="2800" dirty="0" err="1" smtClean="0"/>
                        <a:t>몰독</a:t>
                      </a:r>
                      <a:endParaRPr lang="ko-KR" altLang="en-US" sz="2800" dirty="0" smtClean="0"/>
                    </a:p>
                    <a:p>
                      <a:r>
                        <a:rPr lang="ko-KR" altLang="en-US" sz="2800" dirty="0" smtClean="0"/>
                        <a:t> </a:t>
                      </a:r>
                    </a:p>
                    <a:p>
                      <a:r>
                        <a:rPr lang="ko-KR" altLang="en-US" sz="2800" dirty="0" smtClean="0"/>
                        <a:t> </a:t>
                      </a:r>
                    </a:p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err="1" smtClean="0"/>
                        <a:t>알독</a:t>
                      </a:r>
                      <a:r>
                        <a:rPr lang="ko-KR" altLang="en-US" sz="2800" dirty="0" smtClean="0"/>
                        <a:t>   </a:t>
                      </a:r>
                      <a:r>
                        <a:rPr lang="ko-KR" altLang="en-US" sz="2800" dirty="0" err="1" smtClean="0"/>
                        <a:t>근적자적</a:t>
                      </a:r>
                      <a:endParaRPr lang="ko-KR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시계방향 사고력확장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500306"/>
          <a:ext cx="825820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102"/>
                <a:gridCol w="4129102"/>
              </a:tblGrid>
              <a:tr h="67898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 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도전</a:t>
                      </a:r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계획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  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연습</a:t>
                      </a:r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행동</a:t>
                      </a:r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실패</a:t>
                      </a:r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실수</a:t>
                      </a:r>
                      <a:endParaRPr lang="ko-KR" altLang="en-US" sz="3600" dirty="0"/>
                    </a:p>
                  </a:txBody>
                  <a:tcPr/>
                </a:tc>
              </a:tr>
              <a:tr h="67898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  </a:t>
                      </a:r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성취</a:t>
                      </a:r>
                      <a:r>
                        <a:rPr kumimoji="0" lang="en-US" altLang="ko-KR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실적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  </a:t>
                      </a:r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검토  벤치마킹  </a:t>
                      </a:r>
                      <a:b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 HIGHER</a:t>
                      </a:r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학습발전 스프링모델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714620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손안의 스프링  </a:t>
                      </a:r>
                      <a:b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튕기는 스프링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늘어난 스프링 </a:t>
                      </a:r>
                      <a:b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다시 누른 스프링 </a:t>
                      </a:r>
                      <a:endParaRPr lang="ko-KR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위 아래로 </a:t>
                      </a:r>
                      <a:r>
                        <a:rPr kumimoji="0" lang="en-US" altLang="ko-KR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 모양 </a:t>
                      </a:r>
                      <a:b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스프링 여러 가지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고깔 모양 </a:t>
                      </a:r>
                      <a:b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스프링 두 가지</a:t>
                      </a:r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스트레스 </a:t>
            </a:r>
            <a:r>
              <a:rPr lang="ko-KR" altLang="en-US" dirty="0" err="1" smtClean="0"/>
              <a:t>스트레인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7" y="2928934"/>
          <a:ext cx="8372476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7676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800" dirty="0" err="1" smtClean="0"/>
                        <a:t>디스트레스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800" dirty="0" err="1" smtClean="0"/>
                        <a:t>유트레스</a:t>
                      </a:r>
                      <a:endParaRPr lang="ko-KR" altLang="en-US" sz="4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800" dirty="0" err="1" smtClean="0"/>
                        <a:t>디스트레인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800" dirty="0" err="1" smtClean="0"/>
                        <a:t>유트레인</a:t>
                      </a:r>
                      <a:endParaRPr lang="ko-KR" altLang="en-US" sz="4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게임이론학습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642910" y="2357430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젱가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게임   </a:t>
                      </a:r>
                      <a:endParaRPr kumimoji="0" lang="en-US" altLang="ko-KR" sz="3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뇌파 측정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긴장과 이완</a:t>
                      </a:r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  </a:t>
                      </a:r>
                    </a:p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태도와 습관</a:t>
                      </a:r>
                      <a:endParaRPr lang="ko-KR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600" dirty="0" smtClean="0"/>
                        <a:t>G-</a:t>
                      </a:r>
                      <a:r>
                        <a:rPr lang="ko-KR" altLang="en-US" sz="3600" dirty="0" smtClean="0"/>
                        <a:t>러닝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나의 기준 </a:t>
                      </a:r>
                      <a:endParaRPr kumimoji="0" lang="en-US" altLang="ko-KR" sz="3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너의 감정</a:t>
                      </a:r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대인감정표현론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071678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감정포착</a:t>
                      </a:r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감정공감</a:t>
                      </a:r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경청</a:t>
                      </a:r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감정표현하게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도와주기</a:t>
                      </a:r>
                      <a:endParaRPr lang="ko-KR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자긍심</a:t>
                      </a:r>
                      <a:r>
                        <a:rPr kumimoji="0" lang="en-US" altLang="ko-KR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대인관계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스스로 </a:t>
                      </a:r>
                      <a:endParaRPr kumimoji="0" lang="en-US" altLang="ko-KR" sz="3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3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문제해결하게</a:t>
                      </a:r>
                      <a:r>
                        <a:rPr kumimoji="0" lang="ko-KR" alt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sz="3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도와주기</a:t>
                      </a:r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b="1" dirty="0" smtClean="0"/>
              <a:t>Q </a:t>
            </a:r>
            <a:r>
              <a:rPr lang="ko-KR" altLang="en-US" b="1" dirty="0" smtClean="0"/>
              <a:t>학습영화 찍어요</a:t>
            </a:r>
            <a:r>
              <a:rPr lang="en-US" altLang="ko-KR" b="1" dirty="0" smtClean="0"/>
              <a:t>!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928934"/>
          <a:ext cx="8229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IQ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EQ</a:t>
                      </a:r>
                      <a:endParaRPr lang="ko-KR" altLang="en-US" sz="6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NQ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MQ</a:t>
                      </a:r>
                      <a:endParaRPr lang="ko-KR" altLang="en-US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숫자 기호 </a:t>
            </a:r>
            <a:r>
              <a:rPr lang="ko-KR" altLang="en-US" dirty="0" err="1" smtClean="0"/>
              <a:t>연상력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71472" y="2500306"/>
          <a:ext cx="8229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4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 </a:t>
                      </a:r>
                      <a:r>
                        <a:rPr kumimoji="0" lang="ko-KR" altLang="en-US" sz="4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눈사람</a:t>
                      </a:r>
                      <a:endParaRPr lang="ko-KR" altLang="en-US" sz="4400" dirty="0" smtClean="0"/>
                    </a:p>
                    <a:p>
                      <a:pPr latinLnBrk="1"/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4400" dirty="0" smtClean="0"/>
                        <a:t>?   </a:t>
                      </a:r>
                      <a:r>
                        <a:rPr lang="ko-KR" altLang="en-US" sz="4400" dirty="0" smtClean="0"/>
                        <a:t>지팡이</a:t>
                      </a:r>
                      <a:endParaRPr lang="ko-KR" altLang="en-US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4400" dirty="0" smtClean="0"/>
                        <a:t>&amp; </a:t>
                      </a:r>
                      <a:r>
                        <a:rPr lang="ko-KR" altLang="en-US" sz="4400" dirty="0" smtClean="0"/>
                        <a:t>꽈배기</a:t>
                      </a:r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∞  </a:t>
                      </a:r>
                      <a:r>
                        <a:rPr kumimoji="0" lang="ko-KR" altLang="en-US" sz="4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배트맨</a:t>
                      </a:r>
                      <a:endParaRPr lang="ko-KR" altLang="en-US" sz="4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스마트 태도 </a:t>
            </a:r>
            <a:r>
              <a:rPr lang="ko-KR" altLang="en-US" dirty="0" err="1" smtClean="0"/>
              <a:t>겉속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428868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err="1" smtClean="0"/>
                        <a:t>멍부</a:t>
                      </a:r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err="1" smtClean="0"/>
                        <a:t>똑부</a:t>
                      </a:r>
                      <a:endParaRPr lang="ko-KR" alt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멍게</a:t>
                      </a:r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err="1" smtClean="0"/>
                        <a:t>똑게</a:t>
                      </a:r>
                      <a:endParaRPr lang="ko-KR" alt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학습이력서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71472" y="2428867"/>
          <a:ext cx="811532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/>
                <a:gridCol w="4057664"/>
              </a:tblGrid>
              <a:tr h="327483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계획   点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행동   線    </a:t>
                      </a:r>
                      <a:b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산전수전 </a:t>
                      </a:r>
                      <a:endParaRPr kumimoji="0" lang="en-US" altLang="ko-KR" sz="3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요산요수</a:t>
                      </a:r>
                      <a:endParaRPr lang="ko-KR" altLang="en-US" sz="3600" dirty="0"/>
                    </a:p>
                  </a:txBody>
                  <a:tcPr/>
                </a:tc>
              </a:tr>
              <a:tr h="189732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이력   立體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실천   面</a:t>
                      </a:r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/>
              <a:t>ND  </a:t>
            </a:r>
            <a:r>
              <a:rPr lang="ko-KR" altLang="en-US" dirty="0" smtClean="0"/>
              <a:t>수치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2D</a:t>
                      </a:r>
                      <a:endParaRPr lang="ko-KR" altLang="en-US" sz="6000" dirty="0" smtClean="0"/>
                    </a:p>
                    <a:p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3D</a:t>
                      </a:r>
                      <a:endParaRPr lang="ko-KR" altLang="en-US" sz="6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5D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4D</a:t>
                      </a:r>
                      <a:endParaRPr lang="ko-KR" altLang="en-US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이니셜 마인드 체인지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643182"/>
          <a:ext cx="8229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IMF</a:t>
                      </a:r>
                      <a:endParaRPr lang="ko-KR" altLang="en-US" sz="6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UNESCO</a:t>
                      </a:r>
                      <a:endParaRPr lang="ko-KR" altLang="en-US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놀이 토론 프로젝트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369  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가위바위보   </a:t>
                      </a:r>
                      <a:b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윷놀이 </a:t>
                      </a:r>
                      <a:endParaRPr kumimoji="0" lang="en-US" altLang="ko-KR" sz="3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3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칠교놀이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게임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훈민정음</a:t>
                      </a:r>
                      <a:endParaRPr kumimoji="0" lang="en-US" altLang="ko-KR" sz="3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복원 復音놀이</a:t>
                      </a:r>
                      <a:endParaRPr lang="ko-KR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문 총장 </a:t>
                      </a:r>
                      <a:endParaRPr kumimoji="0" lang="en-US" altLang="ko-KR" sz="3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우물 밖 영어</a:t>
                      </a:r>
                      <a:r>
                        <a:rPr kumimoji="0" lang="en-US" altLang="ko-KR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!!!</a:t>
                      </a:r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케네디 </a:t>
                      </a:r>
                      <a:endParaRPr kumimoji="0" lang="en-US" altLang="ko-KR" sz="3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식탁 신문토론</a:t>
                      </a:r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勝勝 </a:t>
            </a:r>
            <a:r>
              <a:rPr lang="ko-KR" altLang="en-US" dirty="0" err="1" smtClean="0"/>
              <a:t>敗敗론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571743"/>
          <a:ext cx="8186766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83"/>
                <a:gridCol w="4093383"/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아승</a:t>
                      </a:r>
                      <a:r>
                        <a:rPr kumimoji="0" lang="ko-KR" altLang="en-US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4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타승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아승</a:t>
                      </a:r>
                      <a:r>
                        <a:rPr kumimoji="0" lang="ko-KR" altLang="en-US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4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타패</a:t>
                      </a:r>
                      <a:endParaRPr lang="ko-KR" altLang="en-US" sz="4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아패</a:t>
                      </a:r>
                      <a:r>
                        <a:rPr kumimoji="0" lang="ko-KR" altLang="en-US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4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타패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아패</a:t>
                      </a:r>
                      <a:r>
                        <a:rPr kumimoji="0" lang="ko-KR" altLang="en-US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4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타승</a:t>
                      </a:r>
                      <a:endParaRPr lang="ko-KR" altLang="en-US" sz="4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sz="5400" dirty="0" smtClean="0">
                <a:solidFill>
                  <a:schemeClr val="dk1"/>
                </a:solidFill>
              </a:rPr>
              <a:t/>
            </a:r>
            <a:br>
              <a:rPr lang="en-US" altLang="ko-KR" sz="5400" dirty="0" smtClean="0">
                <a:solidFill>
                  <a:schemeClr val="dk1"/>
                </a:solidFill>
              </a:rPr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sz="5400" dirty="0" smtClean="0">
                <a:solidFill>
                  <a:schemeClr val="dk1"/>
                </a:solidFill>
              </a:rPr>
              <a:t>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天地人 조합순열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天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地</a:t>
                      </a:r>
                      <a:endParaRPr lang="ko-KR" altLang="en-US" sz="4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天地人 </a:t>
                      </a:r>
                      <a:endParaRPr kumimoji="0" lang="en-US" altLang="ko-KR" sz="4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조합 순열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人</a:t>
                      </a:r>
                      <a:endParaRPr lang="ko-KR" altLang="en-US" sz="4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일 품삯 놀이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571743"/>
          <a:ext cx="818676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83"/>
                <a:gridCol w="4093383"/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놀이   </a:t>
                      </a:r>
                      <a:r>
                        <a:rPr kumimoji="0" lang="ko-KR" altLang="en-US" sz="3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얼쑤</a:t>
                      </a:r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kumimoji="0" lang="en-US" altLang="ko-KR" sz="3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사물놀이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일</a:t>
                      </a:r>
                      <a:endParaRPr lang="ko-KR" altLang="en-US" sz="3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아리랑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품삯  세경</a:t>
                      </a:r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입장순서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928934"/>
          <a:ext cx="8229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ASADAL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COREA</a:t>
                      </a:r>
                      <a:endParaRPr lang="ko-KR" altLang="en-US" sz="4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KOREA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GOREYEO</a:t>
                      </a:r>
                      <a:endParaRPr lang="ko-KR" altLang="en-US" sz="4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학습 투기 투자 효과론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71472" y="2571744"/>
          <a:ext cx="8229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무전유죄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유전무죄</a:t>
                      </a:r>
                      <a:endParaRPr lang="ko-KR" altLang="en-US" sz="4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유전유죄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무전무죄</a:t>
                      </a:r>
                      <a:endParaRPr lang="ko-KR" altLang="en-US" sz="4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/>
              <a:t>~~</a:t>
            </a:r>
            <a:r>
              <a:rPr lang="ko-KR" altLang="en-US" dirty="0" smtClean="0"/>
              <a:t>대로 박사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428868"/>
          <a:ext cx="82296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그대로 </a:t>
                      </a:r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나대로</a:t>
                      </a:r>
                      <a:endParaRPr lang="ko-KR" alt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약속한 대로</a:t>
                      </a:r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시키는 대로</a:t>
                      </a:r>
                      <a:endParaRPr lang="ko-KR" altLang="en-US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16" name="내용 개체 틀 1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2004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속멍겉부</a:t>
                      </a:r>
                      <a:endParaRPr lang="ko-KR" altLang="en-US" sz="2000" spc="300" dirty="0" smtClean="0">
                        <a:solidFill>
                          <a:srgbClr val="FFFF00"/>
                        </a:solidFill>
                      </a:endParaRPr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속멍속부</a:t>
                      </a:r>
                      <a:endParaRPr lang="ko-KR" altLang="en-US" sz="2000" spc="300" dirty="0" smtClean="0">
                        <a:solidFill>
                          <a:srgbClr val="FFFF00"/>
                        </a:solidFill>
                      </a:endParaRPr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spc="300" dirty="0" err="1" smtClean="0"/>
                        <a:t>속똑겉부</a:t>
                      </a:r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spc="300" dirty="0" err="1" smtClean="0"/>
                        <a:t>속똑속부</a:t>
                      </a:r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겉멍속부</a:t>
                      </a:r>
                      <a:endParaRPr lang="ko-KR" altLang="en-US" sz="2000" spc="300" dirty="0" smtClean="0">
                        <a:solidFill>
                          <a:srgbClr val="FFFF00"/>
                        </a:solidFill>
                      </a:endParaRPr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겉멍겉부</a:t>
                      </a:r>
                      <a:endParaRPr lang="ko-KR" altLang="en-US" sz="2000" spc="300" dirty="0" smtClean="0">
                        <a:solidFill>
                          <a:srgbClr val="FFFF00"/>
                        </a:solidFill>
                      </a:endParaRPr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spc="300" dirty="0" err="1" smtClean="0"/>
                        <a:t>겉똑속부</a:t>
                      </a:r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spc="300" dirty="0" err="1" smtClean="0"/>
                        <a:t>겉똑겉부</a:t>
                      </a:r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속멍겉게</a:t>
                      </a:r>
                      <a:endParaRPr lang="ko-KR" altLang="en-US" sz="2000" spc="300" dirty="0" smtClean="0"/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속멍속게</a:t>
                      </a:r>
                      <a:endParaRPr lang="ko-KR" altLang="en-US" sz="2000" spc="300" dirty="0" smtClean="0"/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속똑겉게</a:t>
                      </a:r>
                      <a:endParaRPr lang="ko-KR" altLang="en-US" sz="2000" spc="300" dirty="0" smtClean="0"/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속똑속게</a:t>
                      </a:r>
                      <a:endParaRPr lang="ko-KR" altLang="en-US" sz="2000" spc="300" dirty="0" smtClean="0"/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겉멍속게</a:t>
                      </a:r>
                      <a:endParaRPr lang="ko-KR" altLang="en-US" sz="2000" spc="300" dirty="0" smtClean="0"/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겉멍겉부</a:t>
                      </a:r>
                      <a:endParaRPr lang="ko-KR" altLang="en-US" sz="2000" spc="300" dirty="0" smtClean="0"/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겉똑속게</a:t>
                      </a:r>
                      <a:endParaRPr lang="ko-KR" altLang="en-US" sz="2000" spc="300" dirty="0" smtClean="0"/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300" dirty="0" err="1" smtClean="0"/>
                        <a:t>겉똑겉부</a:t>
                      </a:r>
                      <a:endParaRPr lang="ko-KR" altLang="en-US" sz="2000" spc="300" dirty="0" smtClean="0"/>
                    </a:p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 spc="30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spc="3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직사각형 16"/>
          <p:cNvSpPr/>
          <p:nvPr/>
        </p:nvSpPr>
        <p:spPr>
          <a:xfrm>
            <a:off x="2928926" y="857232"/>
            <a:ext cx="3583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000" dirty="0" smtClean="0"/>
              <a:t>태도 </a:t>
            </a:r>
            <a:r>
              <a:rPr lang="ko-KR" altLang="en-US" sz="4000" dirty="0" err="1" smtClean="0"/>
              <a:t>겉속</a:t>
            </a:r>
            <a:endParaRPr lang="ko-KR" alt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단어 </a:t>
            </a:r>
            <a:r>
              <a:rPr lang="ko-KR" altLang="en-US" dirty="0" err="1" smtClean="0"/>
              <a:t>조합론</a:t>
            </a:r>
            <a:r>
              <a:rPr lang="ko-KR" altLang="en-US" dirty="0" smtClean="0"/>
              <a:t> 예시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앞에    밤낮으로   전무후무 </a:t>
                      </a:r>
                      <a:endParaRPr kumimoji="0" lang="en-US" altLang="ko-KR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거울  외통 악수  사랑</a:t>
                      </a:r>
                      <a:endParaRPr kumimoji="0" lang="en-US" altLang="ko-KR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립씽크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부채 희붐한 새벽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으스레한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저녁 길  헐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외나무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삿대질   싸움</a:t>
                      </a:r>
                      <a:endParaRPr kumimoji="0" lang="en-US" altLang="ko-KR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옆에     좌우지간  얼굴표정</a:t>
                      </a:r>
                      <a:endParaRPr kumimoji="0" lang="en-US" altLang="ko-KR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애드리브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선풍기 자랑</a:t>
                      </a:r>
                      <a:endParaRPr kumimoji="0" lang="en-US" altLang="ko-KR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장군  멍군  훈수  아이구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전체 </a:t>
                      </a:r>
                      <a:r>
                        <a:rPr kumimoji="0"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시나브로  에어컨디셔너</a:t>
                      </a:r>
                      <a:endParaRPr kumimoji="0" lang="en-US" altLang="ko-K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2400" dirty="0" smtClean="0"/>
                        <a:t>흐름 동작  </a:t>
                      </a:r>
                      <a:r>
                        <a:rPr kumimoji="0"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주경야독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kumimoji="0"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뒤에    후속조치 고을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포옹 차근차근 또박또박</a:t>
                      </a:r>
                      <a:endParaRPr kumimoji="0" lang="en-US" altLang="ko-K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부분동작 자람  잘함</a:t>
                      </a:r>
                      <a:endParaRPr kumimoji="0" lang="en-US" altLang="ko-K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슬랩스틱</a:t>
                      </a:r>
                      <a:r>
                        <a:rPr kumimoji="0"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골  오</a:t>
                      </a:r>
                      <a:r>
                        <a:rPr kumimoji="0"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 </a:t>
                      </a:r>
                      <a:r>
                        <a:rPr kumimoji="0"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쌈  짬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모모모모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겸허한  모본</a:t>
                      </a:r>
                      <a:endParaRPr lang="ko-KR" altLang="en-US" sz="2400" dirty="0" smtClean="0"/>
                    </a:p>
                    <a:p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그대로 </a:t>
                      </a:r>
                      <a:b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스스로 눈높이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ko-KR" altLang="en-US" sz="2400" dirty="0" smtClean="0"/>
                    </a:p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최선 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겸애한  모방</a:t>
                      </a:r>
                      <a:endParaRPr lang="ko-KR" altLang="en-US" sz="2400" dirty="0" smtClean="0"/>
                    </a:p>
                    <a:p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벤치마킹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~~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체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,~~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척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겸손한  모사 </a:t>
                      </a:r>
                      <a:endParaRPr lang="ko-KR" altLang="en-US" sz="2400" dirty="0" smtClean="0"/>
                    </a:p>
                    <a:p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개인기 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틈틈히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틈새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최적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명예로운  모범</a:t>
                      </a:r>
                      <a:endParaRPr lang="ko-KR" altLang="en-US" sz="2400" dirty="0" smtClean="0"/>
                    </a:p>
                    <a:p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멘토링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언행일치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최고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학습코칭</a:t>
            </a:r>
            <a:r>
              <a:rPr lang="ko-KR" altLang="en-US" dirty="0" smtClean="0"/>
              <a:t> 검색키워드예시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2000" b="1" dirty="0" err="1" smtClean="0"/>
                        <a:t>티칭</a:t>
                      </a:r>
                      <a:r>
                        <a:rPr lang="en-US" altLang="ko-KR" sz="2000" b="1" dirty="0" smtClean="0"/>
                        <a:t>, </a:t>
                      </a:r>
                      <a:r>
                        <a:rPr lang="ko-KR" altLang="en-US" sz="2000" b="1" dirty="0" err="1" smtClean="0"/>
                        <a:t>튜터링</a:t>
                      </a:r>
                      <a:r>
                        <a:rPr lang="ko-KR" altLang="en-US" sz="2000" b="1" dirty="0" smtClean="0"/>
                        <a:t>     </a:t>
                      </a:r>
                      <a:br>
                        <a:rPr lang="ko-KR" altLang="en-US" sz="2000" b="1" dirty="0" smtClean="0"/>
                      </a:br>
                      <a:r>
                        <a:rPr lang="ko-KR" altLang="en-US" sz="2000" b="1" dirty="0" smtClean="0"/>
                        <a:t>카리스마  </a:t>
                      </a:r>
                      <a:r>
                        <a:rPr lang="ko-KR" altLang="en-US" sz="2000" b="1" dirty="0" err="1" smtClean="0"/>
                        <a:t>퓨필</a:t>
                      </a:r>
                      <a:r>
                        <a:rPr lang="en-US" altLang="ko-KR" sz="2000" b="1" dirty="0" smtClean="0"/>
                        <a:t>,</a:t>
                      </a:r>
                      <a:br>
                        <a:rPr lang="en-US" altLang="ko-KR" sz="2000" b="1" dirty="0" smtClean="0"/>
                      </a:br>
                      <a:r>
                        <a:rPr lang="ko-KR" altLang="en-US" sz="2000" b="1" dirty="0" err="1" smtClean="0"/>
                        <a:t>스튜든트</a:t>
                      </a:r>
                      <a:r>
                        <a:rPr lang="ko-KR" altLang="en-US" sz="2000" b="1" dirty="0" smtClean="0"/>
                        <a:t>     길드 도제</a:t>
                      </a:r>
                      <a:endParaRPr lang="ko-KR" altLang="en-US" sz="2000" dirty="0" smtClean="0"/>
                    </a:p>
                    <a:p>
                      <a:r>
                        <a:rPr lang="ko-KR" altLang="en-US" sz="2000" b="1" dirty="0" smtClean="0"/>
                        <a:t>스승</a:t>
                      </a:r>
                      <a:r>
                        <a:rPr lang="en-US" altLang="ko-KR" sz="2000" b="1" dirty="0" smtClean="0"/>
                        <a:t>(</a:t>
                      </a:r>
                      <a:r>
                        <a:rPr lang="ko-KR" altLang="en-US" sz="2000" b="1" dirty="0" smtClean="0"/>
                        <a:t>스勝</a:t>
                      </a:r>
                      <a:r>
                        <a:rPr lang="en-US" altLang="ko-KR" sz="2000" b="1" dirty="0" smtClean="0"/>
                        <a:t>), </a:t>
                      </a:r>
                      <a:r>
                        <a:rPr lang="ko-KR" altLang="en-US" sz="2000" b="1" dirty="0" smtClean="0"/>
                        <a:t>생도          사제지간</a:t>
                      </a:r>
                      <a:endParaRPr lang="ko-KR" altLang="en-US" sz="2000" dirty="0" smtClean="0"/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b="1" dirty="0" err="1" smtClean="0"/>
                        <a:t>멘토링</a:t>
                      </a:r>
                      <a:r>
                        <a:rPr lang="ko-KR" altLang="en-US" sz="2000" b="1" dirty="0" smtClean="0"/>
                        <a:t>   </a:t>
                      </a:r>
                      <a:r>
                        <a:rPr lang="ko-KR" altLang="en-US" sz="2000" b="1" dirty="0" err="1" smtClean="0"/>
                        <a:t>멘티</a:t>
                      </a:r>
                      <a:r>
                        <a:rPr lang="ko-KR" altLang="en-US" sz="2000" b="1" dirty="0" smtClean="0"/>
                        <a:t> </a:t>
                      </a:r>
                      <a:r>
                        <a:rPr lang="ko-KR" altLang="en-US" sz="2000" b="1" dirty="0" err="1" smtClean="0"/>
                        <a:t>멘토</a:t>
                      </a:r>
                      <a:r>
                        <a:rPr lang="ko-KR" altLang="en-US" sz="2000" b="1" dirty="0" smtClean="0"/>
                        <a:t>  </a:t>
                      </a:r>
                      <a:br>
                        <a:rPr lang="ko-KR" altLang="en-US" sz="2000" b="1" dirty="0" smtClean="0"/>
                      </a:br>
                      <a:r>
                        <a:rPr lang="ko-KR" altLang="en-US" sz="2000" b="1" dirty="0" smtClean="0"/>
                        <a:t>커뮤니케이션  벤치마킹     </a:t>
                      </a:r>
                      <a:endParaRPr lang="en-US" altLang="ko-KR" sz="2000" b="1" dirty="0" smtClean="0"/>
                    </a:p>
                    <a:p>
                      <a:r>
                        <a:rPr lang="ko-KR" altLang="en-US" sz="2000" b="1" dirty="0" smtClean="0"/>
                        <a:t>경청</a:t>
                      </a:r>
                      <a:r>
                        <a:rPr lang="ko-KR" altLang="en-US" sz="2000" dirty="0" smtClean="0"/>
                        <a:t>  </a:t>
                      </a:r>
                      <a:r>
                        <a:rPr lang="ko-KR" altLang="en-US" sz="2000" b="1" dirty="0" err="1" smtClean="0"/>
                        <a:t>마중물</a:t>
                      </a:r>
                      <a:r>
                        <a:rPr lang="ko-KR" altLang="en-US" sz="2000" b="1" dirty="0" smtClean="0"/>
                        <a:t>     단비 프로젝트</a:t>
                      </a:r>
                      <a:endParaRPr lang="ko-KR" altLang="en-US" sz="2000" dirty="0" smtClean="0"/>
                    </a:p>
                    <a:p>
                      <a:r>
                        <a:rPr lang="ko-KR" altLang="en-US" sz="2000" b="1" dirty="0" err="1" smtClean="0"/>
                        <a:t>크리티칼</a:t>
                      </a:r>
                      <a:r>
                        <a:rPr lang="ko-KR" altLang="en-US" sz="2000" b="1" dirty="0" smtClean="0"/>
                        <a:t>  </a:t>
                      </a:r>
                      <a:r>
                        <a:rPr lang="ko-KR" altLang="en-US" sz="2000" b="1" dirty="0" err="1" smtClean="0"/>
                        <a:t>씽킹</a:t>
                      </a:r>
                      <a:endParaRPr lang="ko-KR" altLang="en-US" sz="2000" dirty="0" smtClean="0"/>
                    </a:p>
                    <a:p>
                      <a:r>
                        <a:rPr lang="ko-KR" altLang="en-US" sz="2000" b="1" dirty="0" smtClean="0"/>
                        <a:t>청출어람     </a:t>
                      </a:r>
                      <a:r>
                        <a:rPr lang="ko-KR" altLang="en-US" sz="2000" b="1" dirty="0" err="1" smtClean="0"/>
                        <a:t>매니지멘토링</a:t>
                      </a:r>
                      <a:endParaRPr lang="ko-KR" altLang="en-US" sz="2000" dirty="0" smtClean="0"/>
                    </a:p>
                    <a:p>
                      <a:pPr latinLnBrk="1"/>
                      <a:endParaRPr lang="ko-KR" alt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2000" b="1" dirty="0" err="1" smtClean="0"/>
                        <a:t>학습코칭</a:t>
                      </a:r>
                      <a:r>
                        <a:rPr lang="ko-KR" altLang="en-US" sz="2000" b="1" dirty="0" smtClean="0"/>
                        <a:t>   카타르시스  </a:t>
                      </a:r>
                      <a:endParaRPr lang="ko-KR" altLang="en-US" sz="2000" dirty="0" smtClean="0"/>
                    </a:p>
                    <a:p>
                      <a:r>
                        <a:rPr lang="ko-KR" altLang="en-US" sz="2000" b="1" dirty="0" smtClean="0"/>
                        <a:t>자기주도학습       </a:t>
                      </a:r>
                      <a:endParaRPr lang="en-US" altLang="ko-KR" sz="2000" b="1" dirty="0" smtClean="0"/>
                    </a:p>
                    <a:p>
                      <a:r>
                        <a:rPr lang="ko-KR" altLang="en-US" sz="2000" b="1" dirty="0" smtClean="0"/>
                        <a:t>몰입   </a:t>
                      </a:r>
                      <a:r>
                        <a:rPr lang="ko-KR" altLang="en-US" sz="2000" b="1" dirty="0" err="1" smtClean="0"/>
                        <a:t>씽크하드</a:t>
                      </a:r>
                      <a:r>
                        <a:rPr lang="ko-KR" altLang="en-US" sz="2000" dirty="0" smtClean="0"/>
                        <a:t> </a:t>
                      </a:r>
                    </a:p>
                    <a:p>
                      <a:r>
                        <a:rPr lang="ko-KR" altLang="en-US" sz="2000" b="1" dirty="0" smtClean="0"/>
                        <a:t>좋은 말과 글  詩   </a:t>
                      </a:r>
                      <a:br>
                        <a:rPr lang="ko-KR" altLang="en-US" sz="2000" b="1" dirty="0" smtClean="0"/>
                      </a:br>
                      <a:r>
                        <a:rPr lang="ko-KR" altLang="en-US" sz="2000" b="1" dirty="0" smtClean="0"/>
                        <a:t>동기부여  감동 </a:t>
                      </a:r>
                      <a:br>
                        <a:rPr lang="ko-KR" altLang="en-US" sz="2000" b="1" dirty="0" smtClean="0"/>
                      </a:br>
                      <a:r>
                        <a:rPr lang="ko-KR" altLang="en-US" sz="2000" b="1" dirty="0" smtClean="0"/>
                        <a:t>가르침  펼치기</a:t>
                      </a:r>
                      <a:endParaRPr lang="ko-KR" altLang="en-US" sz="2000" dirty="0" smtClean="0"/>
                    </a:p>
                    <a:p>
                      <a:r>
                        <a:rPr lang="ko-KR" altLang="en-US" sz="2000" b="1" dirty="0" smtClean="0"/>
                        <a:t>섬김의  </a:t>
                      </a:r>
                      <a:r>
                        <a:rPr lang="ko-KR" altLang="en-US" sz="2000" b="1" dirty="0" err="1" smtClean="0"/>
                        <a:t>리더쉽</a:t>
                      </a:r>
                      <a:endParaRPr lang="ko-KR" altLang="en-US" sz="2000" dirty="0" smtClean="0"/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b="1" dirty="0" err="1" smtClean="0"/>
                        <a:t>비젼찾기</a:t>
                      </a:r>
                      <a:r>
                        <a:rPr lang="ko-KR" altLang="en-US" sz="2000" b="1" dirty="0" smtClean="0"/>
                        <a:t>   진로상담   </a:t>
                      </a:r>
                      <a:r>
                        <a:rPr lang="ko-KR" altLang="en-US" sz="2000" dirty="0" smtClean="0"/>
                        <a:t> </a:t>
                      </a:r>
                    </a:p>
                    <a:p>
                      <a:r>
                        <a:rPr lang="ko-KR" altLang="en-US" sz="2000" b="1" dirty="0" smtClean="0"/>
                        <a:t>카오스    </a:t>
                      </a:r>
                      <a:r>
                        <a:rPr lang="ko-KR" altLang="en-US" sz="2000" b="1" dirty="0" err="1" smtClean="0"/>
                        <a:t>뇌공학</a:t>
                      </a:r>
                      <a:r>
                        <a:rPr lang="ko-KR" altLang="en-US" sz="2000" dirty="0" smtClean="0"/>
                        <a:t> </a:t>
                      </a:r>
                    </a:p>
                    <a:p>
                      <a:r>
                        <a:rPr lang="ko-KR" altLang="en-US" sz="2000" b="1" dirty="0" err="1" smtClean="0"/>
                        <a:t>디지로그</a:t>
                      </a:r>
                      <a:r>
                        <a:rPr lang="ko-KR" altLang="en-US" sz="2000" b="1" dirty="0" smtClean="0"/>
                        <a:t>   </a:t>
                      </a:r>
                      <a:r>
                        <a:rPr lang="ko-KR" altLang="en-US" sz="2000" b="1" dirty="0" err="1" smtClean="0"/>
                        <a:t>픽토그램</a:t>
                      </a:r>
                      <a:r>
                        <a:rPr lang="ko-KR" altLang="en-US" sz="2000" b="1" dirty="0" smtClean="0"/>
                        <a:t>   </a:t>
                      </a:r>
                      <a:r>
                        <a:rPr lang="ko-KR" altLang="en-US" sz="2000" dirty="0" smtClean="0"/>
                        <a:t> </a:t>
                      </a:r>
                    </a:p>
                    <a:p>
                      <a:r>
                        <a:rPr lang="ko-KR" altLang="en-US" sz="2000" b="1" dirty="0" smtClean="0"/>
                        <a:t>매트릭스     픽셀  </a:t>
                      </a:r>
                      <a:br>
                        <a:rPr lang="ko-KR" altLang="en-US" sz="2000" b="1" dirty="0" smtClean="0"/>
                      </a:br>
                      <a:r>
                        <a:rPr lang="ko-KR" altLang="en-US" sz="2000" b="1" dirty="0" err="1" smtClean="0"/>
                        <a:t>브레인스토밍</a:t>
                      </a:r>
                      <a:r>
                        <a:rPr lang="ko-KR" altLang="en-US" sz="2000" b="1" dirty="0" smtClean="0"/>
                        <a:t> </a:t>
                      </a:r>
                      <a:r>
                        <a:rPr lang="ko-KR" altLang="en-US" sz="2000" b="1" dirty="0" err="1" smtClean="0"/>
                        <a:t>크리에이티브</a:t>
                      </a:r>
                      <a:r>
                        <a:rPr lang="ko-KR" altLang="en-US" sz="2000" b="1" dirty="0" smtClean="0"/>
                        <a:t> </a:t>
                      </a:r>
                      <a:endParaRPr lang="ko-KR" altLang="en-US" sz="2000" dirty="0" smtClean="0"/>
                    </a:p>
                    <a:p>
                      <a:pPr latinLnBrk="1"/>
                      <a:r>
                        <a:rPr lang="ko-KR" altLang="en-US" sz="2000" dirty="0" err="1" smtClean="0"/>
                        <a:t>어카이브</a:t>
                      </a:r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감정코칭</a:t>
            </a:r>
            <a:r>
              <a:rPr lang="ko-KR" altLang="en-US" dirty="0" smtClean="0"/>
              <a:t>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가지 유형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ko-KR" altLang="en-US" sz="4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축소전환형</a:t>
                      </a:r>
                      <a:r>
                        <a:rPr kumimoji="0" lang="ko-KR" altLang="en-US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 </a:t>
                      </a:r>
                      <a:endParaRPr lang="ko-KR" altLang="en-US" sz="4000" dirty="0" smtClean="0"/>
                    </a:p>
                    <a:p>
                      <a:r>
                        <a:rPr kumimoji="0" lang="en-US" altLang="ko-KR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Dismissing</a:t>
                      </a:r>
                      <a:endParaRPr lang="en-US" altLang="ko-KR" sz="4000" dirty="0" smtClean="0"/>
                    </a:p>
                    <a:p>
                      <a:pPr latinLnBrk="1"/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4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억압형</a:t>
                      </a:r>
                      <a:r>
                        <a:rPr kumimoji="0" lang="ko-KR" altLang="en-US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altLang="en-US" sz="4000" dirty="0" smtClean="0"/>
                    </a:p>
                    <a:p>
                      <a:r>
                        <a:rPr kumimoji="0" lang="en-US" altLang="ko-KR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Disapproving</a:t>
                      </a:r>
                      <a:endParaRPr lang="en-US" altLang="ko-KR" sz="4000" dirty="0" smtClean="0"/>
                    </a:p>
                    <a:p>
                      <a:pPr latinLnBrk="1"/>
                      <a:endParaRPr lang="ko-KR" alt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ko-KR" altLang="en-US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방임형         </a:t>
                      </a:r>
                      <a:endParaRPr lang="ko-KR" altLang="en-US" sz="4000" dirty="0" smtClean="0"/>
                    </a:p>
                    <a:p>
                      <a:r>
                        <a:rPr kumimoji="0" lang="en-US" altLang="ko-KR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Laissez Faire</a:t>
                      </a:r>
                      <a:endParaRPr lang="en-US" altLang="ko-K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4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감정코치형</a:t>
                      </a:r>
                      <a:r>
                        <a:rPr kumimoji="0" lang="ko-KR" altLang="en-US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altLang="en-US" sz="4000" dirty="0" smtClean="0"/>
                    </a:p>
                    <a:p>
                      <a:r>
                        <a:rPr kumimoji="0" lang="en-US" altLang="ko-KR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Emotion  Coaching</a:t>
                      </a:r>
                      <a:endParaRPr lang="en-US" altLang="ko-KR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철학 학습벤치마킹키워드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143116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이데아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최대  다수의   </a:t>
                      </a:r>
                      <a:endParaRPr kumimoji="0" lang="en-US" altLang="ko-KR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최대 행복</a:t>
                      </a:r>
                      <a:endParaRPr lang="ko-KR" altLang="en-US" sz="2000" dirty="0" smtClean="0"/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리바이어던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패러다임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sz="20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sz="20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헤게모니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이통</a:t>
                      </a:r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기국</a:t>
                      </a:r>
                      <a:endParaRPr lang="ko-KR" altLang="en-US" sz="20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謙愛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sz="2000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b="1" dirty="0">
                          <a:latin typeface="Gulim"/>
                        </a:rPr>
                        <a:t>슈퍼맨</a:t>
                      </a:r>
                      <a:endParaRPr lang="ko-KR" altLang="en-US" sz="2000" dirty="0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仁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b="1" dirty="0">
                          <a:latin typeface="Gulim"/>
                        </a:rPr>
                        <a:t> </a:t>
                      </a:r>
                      <a:endParaRPr lang="ko-KR" altLang="en-US" sz="2000" dirty="0"/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관계론 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ko-KR" sz="3600" b="1" dirty="0" smtClean="0"/>
                        <a:t>D   </a:t>
                      </a:r>
                      <a:br>
                        <a:rPr lang="en-US" altLang="ko-KR" sz="3600" b="1" dirty="0" smtClean="0"/>
                      </a:br>
                      <a:r>
                        <a:rPr lang="ko-KR" altLang="en-US" sz="3600" b="1" dirty="0" smtClean="0"/>
                        <a:t>주도형</a:t>
                      </a:r>
                      <a:endParaRPr lang="ko-KR" altLang="en-US" sz="3600" dirty="0" smtClean="0"/>
                    </a:p>
                    <a:p>
                      <a:r>
                        <a:rPr lang="ko-KR" altLang="en-US" sz="3600" dirty="0" smtClean="0"/>
                        <a:t> </a:t>
                      </a:r>
                    </a:p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600" b="1" dirty="0" smtClean="0"/>
                        <a:t>I    </a:t>
                      </a:r>
                      <a:br>
                        <a:rPr lang="en-US" altLang="ko-KR" sz="3600" b="1" dirty="0" smtClean="0"/>
                      </a:br>
                      <a:r>
                        <a:rPr lang="ko-KR" altLang="en-US" sz="3600" b="1" dirty="0" err="1" smtClean="0"/>
                        <a:t>사교형</a:t>
                      </a:r>
                      <a:endParaRPr lang="ko-KR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600" b="1" dirty="0" smtClean="0"/>
                        <a:t>S   </a:t>
                      </a:r>
                      <a:br>
                        <a:rPr lang="en-US" altLang="ko-KR" sz="3600" b="1" dirty="0" smtClean="0"/>
                      </a:br>
                      <a:r>
                        <a:rPr lang="ko-KR" altLang="en-US" sz="3600" b="1" dirty="0" smtClean="0"/>
                        <a:t>안정형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600" b="1" dirty="0" smtClean="0"/>
                        <a:t>C   </a:t>
                      </a:r>
                      <a:br>
                        <a:rPr lang="en-US" altLang="ko-KR" sz="3600" b="1" dirty="0" smtClean="0"/>
                      </a:br>
                      <a:r>
                        <a:rPr lang="ko-KR" altLang="en-US" sz="3600" b="1" dirty="0" err="1" smtClean="0"/>
                        <a:t>신중형</a:t>
                      </a:r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칭찬 </a:t>
            </a:r>
            <a:r>
              <a:rPr lang="ko-KR" altLang="en-US" dirty="0" err="1" smtClean="0"/>
              <a:t>꾸중론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근거 있는   칭찬 </a:t>
                      </a:r>
                      <a:b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또 칭찬</a:t>
                      </a:r>
                      <a:endParaRPr lang="ko-KR" altLang="en-US" sz="2400" dirty="0" smtClean="0"/>
                    </a:p>
                    <a:p>
                      <a:r>
                        <a:rPr lang="ko-KR" altLang="en-US" sz="2400" dirty="0" smtClean="0"/>
                        <a:t> 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인격모독형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나쁜 예언자형  확장꾸중</a:t>
                      </a:r>
                      <a:endParaRPr lang="ko-KR" altLang="en-US" sz="2400" dirty="0" smtClean="0"/>
                    </a:p>
                    <a:p>
                      <a:r>
                        <a:rPr lang="ko-KR" altLang="en-US" sz="2400" dirty="0" smtClean="0"/>
                        <a:t> 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말</a:t>
                      </a:r>
                      <a:endParaRPr lang="ko-KR" altLang="en-US" sz="2400" dirty="0" smtClean="0"/>
                    </a:p>
                    <a:p>
                      <a:r>
                        <a:rPr lang="ko-KR" altLang="en-US" sz="2400" dirty="0" smtClean="0"/>
                        <a:t> </a:t>
                      </a:r>
                    </a:p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사랑합니다 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짜증나 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응어리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똥덩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~~</a:t>
                      </a:r>
                      <a:endParaRPr lang="ko-KR" altLang="en-US" sz="2400" dirty="0" smtClean="0"/>
                    </a:p>
                    <a:p>
                      <a:r>
                        <a:rPr lang="ko-KR" altLang="en-US" sz="2400" dirty="0" smtClean="0"/>
                        <a:t> 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學習筆記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500305"/>
          <a:ext cx="8186766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83"/>
                <a:gridCol w="4093383"/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6000" dirty="0" smtClean="0"/>
                        <a:t>學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6000" dirty="0" smtClean="0"/>
                        <a:t> </a:t>
                      </a:r>
                      <a:r>
                        <a:rPr lang="ko-KR" altLang="en-US" sz="6000" dirty="0" err="1" smtClean="0"/>
                        <a:t>習</a:t>
                      </a:r>
                      <a:endParaRPr lang="ko-KR" altLang="en-US" sz="6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6000" dirty="0" smtClean="0"/>
                        <a:t>筆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6000" dirty="0" smtClean="0"/>
                        <a:t>記</a:t>
                      </a:r>
                      <a:endParaRPr lang="ko-KR" altLang="en-US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槪念原理론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2400" b="1" dirty="0" smtClean="0"/>
                        <a:t>槪 </a:t>
                      </a:r>
                      <a:br>
                        <a:rPr lang="ko-KR" altLang="en-US" sz="2400" b="1" dirty="0" smtClean="0"/>
                      </a:br>
                      <a:r>
                        <a:rPr lang="en-US" altLang="ko-KR" sz="2400" b="1" dirty="0" smtClean="0"/>
                        <a:t>&lt;</a:t>
                      </a:r>
                      <a:r>
                        <a:rPr lang="ko-KR" altLang="en-US" sz="2400" b="1" dirty="0" err="1" smtClean="0"/>
                        <a:t>비포어</a:t>
                      </a:r>
                      <a:r>
                        <a:rPr lang="ko-KR" altLang="en-US" sz="2400" b="1" dirty="0" smtClean="0"/>
                        <a:t> </a:t>
                      </a:r>
                      <a:r>
                        <a:rPr lang="ko-KR" altLang="en-US" sz="2400" b="1" dirty="0" err="1" smtClean="0"/>
                        <a:t>써비싱</a:t>
                      </a:r>
                      <a:endParaRPr lang="ko-KR" altLang="en-US" sz="2400" dirty="0" smtClean="0"/>
                    </a:p>
                    <a:p>
                      <a:r>
                        <a:rPr lang="ko-KR" altLang="en-US" sz="2400" dirty="0" smtClean="0"/>
                        <a:t>  </a:t>
                      </a:r>
                    </a:p>
                    <a:p>
                      <a:r>
                        <a:rPr lang="ko-KR" altLang="en-US" sz="2400" dirty="0" smtClean="0"/>
                        <a:t> 連繼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b="1" dirty="0" err="1" smtClean="0"/>
                        <a:t>念</a:t>
                      </a:r>
                      <a:r>
                        <a:rPr lang="ko-KR" altLang="en-US" sz="2400" b="1" dirty="0" smtClean="0"/>
                        <a:t/>
                      </a:r>
                      <a:br>
                        <a:rPr lang="ko-KR" altLang="en-US" sz="2400" b="1" dirty="0" smtClean="0"/>
                      </a:br>
                      <a:r>
                        <a:rPr lang="en-US" altLang="ko-KR" sz="2400" b="1" dirty="0" smtClean="0"/>
                        <a:t>&lt;</a:t>
                      </a:r>
                      <a:r>
                        <a:rPr lang="ko-KR" altLang="en-US" sz="2400" b="1" dirty="0" err="1" smtClean="0"/>
                        <a:t>인터</a:t>
                      </a:r>
                      <a:r>
                        <a:rPr lang="ko-KR" altLang="en-US" sz="2400" b="1" dirty="0" smtClean="0"/>
                        <a:t> </a:t>
                      </a:r>
                      <a:r>
                        <a:rPr lang="ko-KR" altLang="en-US" sz="2400" b="1" dirty="0" err="1" smtClean="0"/>
                        <a:t>써비싱</a:t>
                      </a:r>
                      <a:endParaRPr lang="ko-KR" altLang="en-US" sz="2400" dirty="0" smtClean="0"/>
                    </a:p>
                    <a:p>
                      <a:r>
                        <a:rPr lang="ko-KR" altLang="en-US" sz="2400" dirty="0" smtClean="0"/>
                        <a:t> </a:t>
                      </a:r>
                    </a:p>
                    <a:p>
                      <a:r>
                        <a:rPr lang="ko-KR" altLang="en-US" sz="2400" b="1" dirty="0" smtClean="0"/>
                        <a:t>通合</a:t>
                      </a:r>
                      <a:r>
                        <a:rPr lang="en-US" altLang="ko-KR" sz="2400" b="1" dirty="0" smtClean="0"/>
                        <a:t>,</a:t>
                      </a:r>
                      <a:r>
                        <a:rPr lang="ko-KR" altLang="en-US" sz="2400" b="1" dirty="0" smtClean="0"/>
                        <a:t>融合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2400" b="1" dirty="0" smtClean="0"/>
                        <a:t>原</a:t>
                      </a:r>
                      <a:br>
                        <a:rPr lang="ko-KR" altLang="en-US" sz="2400" b="1" dirty="0" smtClean="0"/>
                      </a:br>
                      <a:r>
                        <a:rPr lang="en-US" altLang="ko-KR" sz="2400" b="1" dirty="0" smtClean="0"/>
                        <a:t>&lt;</a:t>
                      </a:r>
                      <a:r>
                        <a:rPr lang="ko-KR" altLang="en-US" sz="2400" b="1" dirty="0" err="1" smtClean="0"/>
                        <a:t>애프터</a:t>
                      </a:r>
                      <a:r>
                        <a:rPr lang="ko-KR" altLang="en-US" sz="2400" b="1" dirty="0" smtClean="0"/>
                        <a:t> </a:t>
                      </a:r>
                      <a:r>
                        <a:rPr lang="ko-KR" altLang="en-US" sz="2400" b="1" dirty="0" err="1" smtClean="0"/>
                        <a:t>써비싱</a:t>
                      </a:r>
                      <a:endParaRPr lang="ko-KR" altLang="en-US" sz="2400" dirty="0" smtClean="0"/>
                    </a:p>
                    <a:p>
                      <a:r>
                        <a:rPr lang="ko-KR" altLang="en-US" sz="2400" dirty="0" smtClean="0"/>
                        <a:t> </a:t>
                      </a:r>
                    </a:p>
                    <a:p>
                      <a:r>
                        <a:rPr lang="ko-KR" altLang="en-US" sz="2400" dirty="0" smtClean="0"/>
                        <a:t> </a:t>
                      </a:r>
                    </a:p>
                    <a:p>
                      <a:r>
                        <a:rPr lang="ko-KR" altLang="en-US" sz="2400" dirty="0" smtClean="0"/>
                        <a:t> 스키마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ko-KR" altLang="en-US" sz="2400" dirty="0" smtClean="0"/>
                        <a:t>位階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ko-KR" altLang="en-US" sz="2400" dirty="0" smtClean="0"/>
                        <a:t>核心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b="1" dirty="0" smtClean="0"/>
                        <a:t>理</a:t>
                      </a:r>
                      <a:br>
                        <a:rPr lang="ko-KR" altLang="en-US" sz="2400" b="1" dirty="0" smtClean="0"/>
                      </a:br>
                      <a:r>
                        <a:rPr lang="en-US" altLang="ko-KR" sz="2400" b="1" dirty="0" smtClean="0"/>
                        <a:t>&lt;</a:t>
                      </a:r>
                      <a:r>
                        <a:rPr lang="ko-KR" altLang="en-US" sz="2400" b="1" dirty="0" err="1" smtClean="0"/>
                        <a:t>크리에이티브</a:t>
                      </a:r>
                      <a:r>
                        <a:rPr lang="ko-KR" altLang="en-US" sz="2400" b="1" dirty="0" smtClean="0"/>
                        <a:t> </a:t>
                      </a:r>
                      <a:r>
                        <a:rPr lang="ko-KR" altLang="en-US" sz="2400" b="1" dirty="0" err="1" smtClean="0"/>
                        <a:t>써비싱</a:t>
                      </a:r>
                      <a:endParaRPr lang="ko-KR" altLang="en-US" sz="2400" dirty="0" smtClean="0"/>
                    </a:p>
                    <a:p>
                      <a:r>
                        <a:rPr lang="ko-KR" altLang="en-US" sz="2400" dirty="0" smtClean="0"/>
                        <a:t> </a:t>
                      </a:r>
                    </a:p>
                    <a:p>
                      <a:r>
                        <a:rPr lang="ko-KR" altLang="en-US" sz="2400" b="1" dirty="0" err="1" smtClean="0"/>
                        <a:t>統攝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92869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完習</a:t>
            </a:r>
            <a:r>
              <a:rPr lang="ko-KR" altLang="en-US" dirty="0" smtClean="0"/>
              <a:t>  의지력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3000372"/>
          <a:ext cx="8229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玉에도  티</a:t>
                      </a:r>
                      <a:r>
                        <a:rPr kumimoji="0" lang="en-US" altLang="ko-K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kumimoji="0"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욕</a:t>
                      </a:r>
                      <a:r>
                        <a:rPr kumimoji="0" lang="en-US" altLang="ko-K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完璧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의도적 실수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무심코 </a:t>
                      </a:r>
                      <a:br>
                        <a:rPr kumimoji="0"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무식하여 </a:t>
                      </a:r>
                      <a:br>
                        <a:rPr kumimoji="0"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실수</a:t>
                      </a:r>
                      <a:r>
                        <a:rPr kumimoji="0" lang="en-US" altLang="ko-K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실언</a:t>
                      </a:r>
                      <a:endParaRPr lang="ko-KR" altLang="en-US" sz="2800" dirty="0" smtClean="0"/>
                    </a:p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/>
              <a:t>LSSD </a:t>
            </a:r>
            <a:r>
              <a:rPr lang="ko-KR" altLang="en-US" dirty="0" smtClean="0"/>
              <a:t>학습법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3000372"/>
          <a:ext cx="82296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4000" dirty="0" smtClean="0"/>
                        <a:t>LINE-BY-LINE</a:t>
                      </a:r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4000" dirty="0" smtClean="0"/>
                        <a:t>STEP-BY-STEP</a:t>
                      </a:r>
                      <a:endParaRPr lang="ko-KR" alt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4000" dirty="0" smtClean="0"/>
                        <a:t>SIDE-BY-SIDE</a:t>
                      </a:r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4000" dirty="0" smtClean="0"/>
                        <a:t>DAY-BY-DAY</a:t>
                      </a:r>
                      <a:endParaRPr lang="ko-KR" altLang="en-US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사고력 확산 수렴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2400" b="1" dirty="0" smtClean="0"/>
                        <a:t>반영적 사고</a:t>
                      </a:r>
                      <a:r>
                        <a:rPr lang="ko-KR" altLang="en-US" sz="2400" dirty="0" smtClean="0"/>
                        <a:t> </a:t>
                      </a:r>
                    </a:p>
                    <a:p>
                      <a:r>
                        <a:rPr lang="ko-KR" altLang="en-US" sz="2400" dirty="0" smtClean="0"/>
                        <a:t> 骨格數學 </a:t>
                      </a:r>
                    </a:p>
                    <a:p>
                      <a:pPr latinLnBrk="1"/>
                      <a:r>
                        <a:rPr kumimoji="0"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다이아그램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매트릭스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dirty="0" smtClean="0"/>
                        <a:t>비판적</a:t>
                      </a:r>
                      <a:endParaRPr lang="en-US" altLang="ko-KR" sz="2400" b="1" dirty="0" smtClean="0"/>
                    </a:p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정반합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삼단논법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서본결</a:t>
                      </a:r>
                      <a:r>
                        <a:rPr lang="ko-KR" altLang="en-US" sz="2400" b="1" dirty="0" smtClean="0"/>
                        <a:t> 사고</a:t>
                      </a:r>
                      <a:endParaRPr lang="en-US" altLang="ko-KR" sz="2400" b="1" dirty="0" smtClean="0"/>
                    </a:p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오작동   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endParaRPr lang="en-US" altLang="ko-KR" sz="2400" dirty="0" smtClean="0"/>
                    </a:p>
                    <a:p>
                      <a:r>
                        <a:rPr lang="en-US" altLang="ko-KR" sz="2400" dirty="0" smtClean="0"/>
                        <a:t> 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dirty="0" smtClean="0"/>
                        <a:t>창의적 사고  </a:t>
                      </a:r>
                      <a:r>
                        <a:rPr lang="ko-KR" altLang="en-US" sz="2400" b="1" dirty="0" err="1" smtClean="0"/>
                        <a:t>좌우뇌</a:t>
                      </a:r>
                      <a:r>
                        <a:rPr lang="ko-KR" altLang="en-US" sz="2400" b="1" dirty="0" smtClean="0"/>
                        <a:t> 통합</a:t>
                      </a:r>
                      <a:endParaRPr lang="en-US" altLang="ko-KR" sz="2400" b="1" dirty="0" smtClean="0"/>
                    </a:p>
                    <a:p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픽토그램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 통찰    </a:t>
                      </a:r>
                      <a:endParaRPr lang="ko-KR" altLang="en-US" sz="2400" dirty="0" smtClean="0"/>
                    </a:p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밑줄   하이퍼링크</a:t>
                      </a:r>
                      <a:endParaRPr kumimoji="0" lang="en-US" altLang="ko-KR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   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  AS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귀납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연역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기승전결</a:t>
                      </a:r>
                      <a:endParaRPr kumimoji="0" lang="en-US" altLang="ko-KR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수동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 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이끌림</a:t>
                      </a:r>
                      <a:endParaRPr kumimoji="0" lang="en-US" altLang="ko-KR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좀비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아바타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핸디캡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학습 </a:t>
            </a:r>
            <a:r>
              <a:rPr lang="en-US" altLang="ko-KR" dirty="0" err="1" smtClean="0"/>
              <a:t>cso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714620"/>
          <a:ext cx="8229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CEO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CFO</a:t>
                      </a:r>
                      <a:endParaRPr lang="ko-KR" altLang="en-US" sz="6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CSO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6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CIO</a:t>
                      </a:r>
                      <a:endParaRPr lang="ko-KR" altLang="en-US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학생의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직업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할 일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자습 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 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연습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習字紙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과제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숙제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 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실습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과학체험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공부 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품세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지도자 없이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  </a:t>
                      </a:r>
                      <a:r>
                        <a:rPr lang="ko-KR" altLang="en-US" sz="2400" dirty="0" smtClean="0"/>
                        <a:t> 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학생의 직업 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겨루기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ko-KR" altLang="en-US" sz="2400" dirty="0" smtClean="0"/>
                    </a:p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 시험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평가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경시대회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성적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dirty="0" err="1" smtClean="0"/>
              <a:t>修材學習論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939094"/>
          <a:ext cx="8372476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238"/>
                <a:gridCol w="4186238"/>
              </a:tblGrid>
              <a:tr h="29940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6000" b="1" dirty="0" smtClean="0"/>
                        <a:t>英材    秀材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6000" b="1" dirty="0" smtClean="0"/>
                        <a:t>人材</a:t>
                      </a:r>
                      <a:endParaRPr lang="ko-KR" altLang="en-US" sz="6000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6000" b="1" dirty="0" smtClean="0"/>
                        <a:t>天材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6000" dirty="0" smtClean="0"/>
                        <a:t>修材</a:t>
                      </a:r>
                      <a:endParaRPr lang="ko-KR" altLang="en-US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사람론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500306"/>
          <a:ext cx="8186766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83"/>
                <a:gridCol w="4093383"/>
              </a:tblGrid>
              <a:tr h="0">
                <a:tc>
                  <a:txBody>
                    <a:bodyPr/>
                    <a:lstStyle/>
                    <a:p>
                      <a:r>
                        <a:rPr lang="ko-KR" altLang="en-US" sz="6000" dirty="0" smtClean="0"/>
                        <a:t>든 사람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난 사람 </a:t>
                      </a:r>
                      <a:endParaRPr lang="ko-KR" altLang="en-US" sz="6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6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된 사람</a:t>
                      </a:r>
                      <a:endParaRPr lang="ko-KR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6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큰 클 사람</a:t>
                      </a:r>
                      <a:endParaRPr lang="ko-KR" altLang="en-US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마이크로 마크로 시대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643182"/>
          <a:ext cx="82296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마이크로</a:t>
                      </a:r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마크로</a:t>
                      </a:r>
                      <a:endParaRPr lang="ko-KR" alt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나노</a:t>
                      </a:r>
                      <a:r>
                        <a:rPr kumimoji="0" lang="en-US" altLang="ko-KR" sz="4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4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진</a:t>
                      </a:r>
                      <a:r>
                        <a:rPr kumimoji="0" lang="en-US" altLang="ko-KR" sz="4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atinLnBrk="1"/>
                      <a:r>
                        <a:rPr kumimoji="0" lang="ko-KR" altLang="en-US" sz="4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모호 순식 육덕 </a:t>
                      </a:r>
                      <a:endParaRPr kumimoji="0" lang="en-US" altLang="ko-KR" sz="4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4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찰나 청정</a:t>
                      </a:r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기가  테라</a:t>
                      </a:r>
                      <a:endParaRPr kumimoji="0" lang="en-US" altLang="ko-KR" sz="4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4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불가사의 </a:t>
                      </a:r>
                      <a:endParaRPr kumimoji="0" lang="en-US" altLang="ko-KR" sz="4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sz="4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천무량대수</a:t>
                      </a:r>
                      <a:r>
                        <a:rPr kumimoji="0" lang="ko-KR" altLang="en-US" sz="4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4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구글</a:t>
                      </a:r>
                      <a:endParaRPr lang="ko-KR" altLang="en-US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망각기억곡선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428868"/>
          <a:ext cx="82296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4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에빙하우스망각곡선</a:t>
                      </a:r>
                      <a:r>
                        <a:rPr kumimoji="0" lang="ko-KR" altLang="en-US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ko-KR" altLang="en-US" sz="1800" dirty="0" smtClean="0"/>
                        <a:t>暗記式  注入式</a:t>
                      </a:r>
                      <a:endParaRPr lang="ko-KR" altLang="en-US" sz="4000" dirty="0" smtClean="0"/>
                    </a:p>
                    <a:p>
                      <a:pPr latinLnBrk="1"/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복습  예습 </a:t>
                      </a:r>
                      <a:endParaRPr kumimoji="0" lang="en-US" altLang="ko-KR" sz="4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800" dirty="0" smtClean="0"/>
                        <a:t>學習  </a:t>
                      </a:r>
                      <a:r>
                        <a:rPr lang="ko-KR" altLang="en-US" sz="1800" dirty="0" err="1" smtClean="0"/>
                        <a:t>學學</a:t>
                      </a:r>
                      <a:r>
                        <a:rPr lang="ko-KR" altLang="en-US" sz="1800" dirty="0" smtClean="0"/>
                        <a:t> </a:t>
                      </a:r>
                      <a:endParaRPr lang="ko-KR" alt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完</a:t>
                      </a:r>
                      <a:r>
                        <a:rPr kumimoji="0" lang="en-US" altLang="ko-KR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全學</a:t>
                      </a:r>
                      <a:r>
                        <a:rPr kumimoji="0" lang="en-US" altLang="ko-KR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4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習</a:t>
                      </a:r>
                      <a:endParaRPr lang="ko-KR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결손보충학습</a:t>
                      </a:r>
                      <a:endParaRPr lang="ko-KR" altLang="en-US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身言書判學習法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285991"/>
          <a:ext cx="825820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102"/>
                <a:gridCol w="4129102"/>
              </a:tblGrid>
              <a:tr h="1046196"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身言書判 </a:t>
                      </a:r>
                      <a:b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 </a:t>
                      </a:r>
                      <a:endParaRPr lang="ko-KR" altLang="en-US" sz="2400" dirty="0" smtClean="0"/>
                    </a:p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베이스캠프 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논술  구술    서술   설득 </a:t>
                      </a:r>
                      <a:endParaRPr kumimoji="0" lang="en-US" altLang="ko-KR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2400" dirty="0" smtClean="0"/>
                    </a:p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불   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화    논리  추리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1529055"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토론  토의  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쎄미나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논쟁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ko-KR" altLang="en-US" sz="2400" dirty="0" smtClean="0"/>
                    </a:p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콜로키움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 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프리젠테이션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아카데미  우골탑     상아탑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캠퍼스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愼獨學習法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428868"/>
          <a:ext cx="82296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4800" dirty="0" smtClean="0"/>
                        <a:t>角印化 </a:t>
                      </a:r>
                    </a:p>
                    <a:p>
                      <a:pPr latinLnBrk="1"/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800" dirty="0" smtClean="0"/>
                        <a:t>愼獨</a:t>
                      </a:r>
                      <a:endParaRPr lang="ko-KR" altLang="en-US" sz="4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4800" dirty="0" smtClean="0"/>
                        <a:t>體得化 </a:t>
                      </a:r>
                    </a:p>
                    <a:p>
                      <a:pPr latinLnBrk="1"/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zh-TW" altLang="en-US" sz="4800" dirty="0" smtClean="0"/>
                        <a:t>段階的 </a:t>
                      </a:r>
                      <a:br>
                        <a:rPr lang="zh-TW" altLang="en-US" sz="4800" dirty="0" smtClean="0"/>
                      </a:br>
                      <a:r>
                        <a:rPr lang="zh-TW" altLang="en-US" sz="4800" dirty="0" smtClean="0"/>
                        <a:t>記憶回想</a:t>
                      </a:r>
                      <a:endParaRPr lang="ko-KR" altLang="en-US" sz="4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학습판단접근방법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786058"/>
          <a:ext cx="82296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字句固執</a:t>
                      </a:r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유권해석</a:t>
                      </a:r>
                      <a:endParaRPr lang="ko-KR" altLang="en-US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판례</a:t>
                      </a:r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黃金律</a:t>
                      </a:r>
                      <a:endParaRPr lang="ko-KR" altLang="en-US" sz="4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학습력</a:t>
            </a:r>
            <a:r>
              <a:rPr lang="ko-KR" altLang="en-US" dirty="0" smtClean="0"/>
              <a:t> 키워드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143116"/>
          <a:ext cx="82296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입학사정관 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전공 관련  다문화</a:t>
                      </a:r>
                      <a:endParaRPr kumimoji="0" lang="en-US" altLang="ko-KR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독서  독후사회   </a:t>
                      </a:r>
                      <a:endParaRPr kumimoji="0" lang="en-US" altLang="ko-KR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체험 봉사활동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자기주도학습</a:t>
                      </a:r>
                      <a:r>
                        <a:rPr kumimoji="0"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latinLnBrk="1"/>
                      <a:r>
                        <a:rPr kumimoji="0"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과학체험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영국수사과   </a:t>
                      </a:r>
                      <a:r>
                        <a:rPr kumimoji="0"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 과목 </a:t>
                      </a:r>
                      <a:endParaRPr lang="ko-KR" altLang="en-US" sz="3200" dirty="0" smtClean="0"/>
                    </a:p>
                    <a:p>
                      <a: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예체능 연계통합  </a:t>
                      </a:r>
                      <a:endParaRPr kumimoji="0" lang="en-US" altLang="ko-KR" sz="3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3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융합통섭학습</a:t>
                      </a:r>
                      <a:endParaRPr lang="ko-KR" altLang="en-US" sz="3200" dirty="0" smtClean="0"/>
                    </a:p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/>
              <a:t>3×3=9 </a:t>
            </a:r>
            <a:r>
              <a:rPr lang="ko-KR" altLang="en-US" dirty="0" smtClean="0"/>
              <a:t>키워드 학습법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428867"/>
          <a:ext cx="818676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22"/>
                <a:gridCol w="2728922"/>
                <a:gridCol w="2728922"/>
              </a:tblGrid>
              <a:tr h="206272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6272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6272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dirty="0" smtClean="0"/>
              <a:t>매일 습관 좌우명 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endParaRPr lang="en-US" altLang="ko-KR" sz="3600" dirty="0" smtClean="0"/>
          </a:p>
          <a:p>
            <a:r>
              <a:rPr lang="ko-KR" altLang="en-US" sz="3600" dirty="0" smtClean="0"/>
              <a:t>매일 학습습관</a:t>
            </a:r>
            <a:r>
              <a:rPr lang="en-US" altLang="ko-KR" sz="3600" dirty="0" smtClean="0"/>
              <a:t>, </a:t>
            </a:r>
            <a:r>
              <a:rPr lang="ko-KR" altLang="en-US" sz="3600" dirty="0" smtClean="0"/>
              <a:t>사명서</a:t>
            </a:r>
            <a:r>
              <a:rPr lang="en-US" altLang="ko-KR" sz="3600" dirty="0" smtClean="0"/>
              <a:t>, </a:t>
            </a:r>
            <a:r>
              <a:rPr lang="ko-KR" altLang="en-US" sz="3600" dirty="0" smtClean="0"/>
              <a:t>좌우명</a:t>
            </a:r>
            <a:r>
              <a:rPr lang="en-US" altLang="ko-KR" sz="3600" dirty="0" smtClean="0"/>
              <a:t>, </a:t>
            </a:r>
            <a:r>
              <a:rPr lang="ko-KR" altLang="en-US" sz="3600" dirty="0" smtClean="0"/>
              <a:t> </a:t>
            </a:r>
            <a:r>
              <a:rPr lang="ko-KR" altLang="en-US" sz="3600" dirty="0" err="1" smtClean="0"/>
              <a:t>로울모델</a:t>
            </a:r>
            <a:r>
              <a:rPr lang="en-US" altLang="ko-KR" sz="3600" dirty="0" smtClean="0"/>
              <a:t>, </a:t>
            </a:r>
            <a:r>
              <a:rPr lang="ko-KR" altLang="en-US" sz="3600" dirty="0" smtClean="0"/>
              <a:t>위인융합 벤치마킹</a:t>
            </a:r>
            <a:endParaRPr lang="en-US" altLang="ko-KR" sz="3600" dirty="0" smtClean="0"/>
          </a:p>
          <a:p>
            <a:endParaRPr lang="ko-KR" altLang="en-US" sz="3600" dirty="0" smtClean="0"/>
          </a:p>
          <a:p>
            <a:r>
              <a:rPr lang="ko-KR" altLang="en-US" sz="3600" dirty="0" smtClean="0"/>
              <a:t>       </a:t>
            </a:r>
            <a:r>
              <a:rPr lang="en-US" altLang="ko-KR" sz="3600" dirty="0" smtClean="0"/>
              <a:t>mission  possible rapidly!</a:t>
            </a:r>
            <a:br>
              <a:rPr lang="en-US" altLang="ko-KR" sz="3600" dirty="0" smtClean="0"/>
            </a:br>
            <a:endParaRPr lang="en-US" altLang="ko-KR" sz="3600" dirty="0" smtClean="0"/>
          </a:p>
          <a:p>
            <a:r>
              <a:rPr lang="en-US" altLang="ko-KR" sz="3600" dirty="0" smtClean="0"/>
              <a:t>       the show  must go on!</a:t>
            </a:r>
            <a:br>
              <a:rPr lang="en-US" altLang="ko-KR" sz="3600" dirty="0" smtClean="0"/>
            </a:br>
            <a:endParaRPr lang="en-US" altLang="ko-KR" sz="3600" dirty="0" smtClean="0"/>
          </a:p>
          <a:p>
            <a:r>
              <a:rPr lang="en-US" altLang="ko-KR" sz="3600" dirty="0" smtClean="0"/>
              <a:t>       fun to be  more smart!</a:t>
            </a:r>
            <a:br>
              <a:rPr lang="en-US" altLang="ko-KR" sz="3600" dirty="0" smtClean="0"/>
            </a:br>
            <a:endParaRPr lang="en-US" altLang="ko-KR" sz="3600" dirty="0" smtClean="0"/>
          </a:p>
          <a:p>
            <a:r>
              <a:rPr lang="en-US" altLang="ko-KR" sz="3600" dirty="0" smtClean="0"/>
              <a:t>       </a:t>
            </a:r>
            <a:r>
              <a:rPr lang="en-US" altLang="ko-KR" sz="3600" dirty="0" err="1" smtClean="0"/>
              <a:t>studyholic</a:t>
            </a:r>
            <a:r>
              <a:rPr lang="en-US" altLang="ko-KR" sz="3600" dirty="0" smtClean="0"/>
              <a:t>!</a:t>
            </a:r>
            <a:br>
              <a:rPr lang="en-US" altLang="ko-KR" sz="3600" dirty="0" smtClean="0"/>
            </a:br>
            <a:endParaRPr lang="en-US" altLang="ko-KR" sz="3600" dirty="0" smtClean="0"/>
          </a:p>
          <a:p>
            <a:r>
              <a:rPr lang="en-US" altLang="ko-KR" sz="3600" dirty="0" smtClean="0"/>
              <a:t>       no </a:t>
            </a:r>
            <a:r>
              <a:rPr lang="en-US" altLang="ko-KR" sz="3600" dirty="0" err="1" smtClean="0"/>
              <a:t>pain,no</a:t>
            </a:r>
            <a:r>
              <a:rPr lang="en-US" altLang="ko-KR" sz="3600" dirty="0" smtClean="0"/>
              <a:t> gain!</a:t>
            </a:r>
            <a:br>
              <a:rPr lang="en-US" altLang="ko-KR" sz="3600" dirty="0" smtClean="0"/>
            </a:br>
            <a:endParaRPr lang="en-US" altLang="ko-KR" sz="3600" dirty="0" smtClean="0"/>
          </a:p>
          <a:p>
            <a:r>
              <a:rPr lang="en-US" altLang="ko-KR" sz="3600" dirty="0" smtClean="0"/>
              <a:t>       post sky&lt;</a:t>
            </a:r>
            <a:r>
              <a:rPr lang="en-US" altLang="ko-KR" sz="3600" dirty="0" err="1" smtClean="0"/>
              <a:t>skkyp</a:t>
            </a:r>
            <a:r>
              <a:rPr lang="en-US" altLang="ko-KR" sz="3600" dirty="0" smtClean="0"/>
              <a:t>&gt;)</a:t>
            </a:r>
            <a:br>
              <a:rPr lang="en-US" altLang="ko-KR" sz="3600" dirty="0" smtClean="0"/>
            </a:br>
            <a:endParaRPr lang="en-US" altLang="ko-KR" sz="36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관계 지수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642910" y="2643182"/>
          <a:ext cx="82296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남 </a:t>
                      </a:r>
                      <a:b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나 </a:t>
                      </a:r>
                      <a:r>
                        <a:rPr kumimoji="0"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kumimoji="0" lang="ko-KR" altLang="en-US" sz="3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ㅁ</a:t>
                      </a:r>
                      <a:r>
                        <a:rPr kumimoji="0"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br>
                        <a:rPr kumimoji="0"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자네</a:t>
                      </a:r>
                      <a:r>
                        <a:rPr kumimoji="0"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그대</a:t>
                      </a:r>
                      <a:r>
                        <a:rPr kumimoji="0"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나</a:t>
                      </a:r>
                      <a:b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나누기</a:t>
                      </a:r>
                      <a:r>
                        <a:rPr kumimoji="0"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놈 </a:t>
                      </a:r>
                      <a:b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묵</a:t>
                      </a:r>
                      <a:r>
                        <a:rPr kumimoji="0"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님</a:t>
                      </a:r>
                      <a:b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 함께</a:t>
                      </a:r>
                      <a:r>
                        <a:rPr kumimoji="0"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자녀 응접실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그대의 아이는 </a:t>
                      </a:r>
                      <a:b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그리움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미움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신세계를 </a:t>
                      </a:r>
                      <a:b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누릴 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드보르작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! </a:t>
                      </a:r>
                      <a:endParaRPr lang="ko-KR" altLang="en-US" sz="2400" dirty="0" smtClean="0"/>
                    </a:p>
                    <a:p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배움배움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앎과 삶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지도자 </a:t>
                      </a:r>
                      <a:b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                 혹은  봉사자 </a:t>
                      </a:r>
                      <a:r>
                        <a:rPr kumimoji="0"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그대의 아이는 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그리움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미움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딴세계에서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놀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 있다 </a:t>
                      </a:r>
                      <a:b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비움비움</a:t>
                      </a:r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칭찬 </a:t>
            </a:r>
            <a:r>
              <a:rPr lang="ko-KR" altLang="en-US" dirty="0" err="1" smtClean="0"/>
              <a:t>반응론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581904"/>
          <a:ext cx="8158162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9081"/>
                <a:gridCol w="4079081"/>
              </a:tblGrid>
              <a:tr h="335121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無顔失手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破顔大笑</a:t>
                      </a:r>
                      <a:endParaRPr lang="ko-KR" altLang="en-US" sz="4800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感泣波心</a:t>
                      </a:r>
                      <a:endParaRPr lang="ko-KR" alt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4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拍掌大笑</a:t>
                      </a:r>
                      <a:endParaRPr lang="ko-KR" altLang="en-US" sz="4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논어 벤치마킹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3214686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5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修身</a:t>
                      </a:r>
                      <a:endParaRPr lang="ko-KR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5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濟家</a:t>
                      </a:r>
                      <a:endParaRPr lang="ko-KR" altLang="en-US" sz="5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5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平天下</a:t>
                      </a:r>
                      <a:endParaRPr lang="ko-KR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5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治國</a:t>
                      </a:r>
                      <a:endParaRPr lang="ko-KR" altLang="en-US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</TotalTime>
  <Words>503</Words>
  <Application>Microsoft Office PowerPoint</Application>
  <PresentationFormat>화면 슬라이드 쇼(4:3)</PresentationFormat>
  <Paragraphs>364</Paragraphs>
  <Slides>52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52</vt:i4>
      </vt:variant>
    </vt:vector>
  </HeadingPairs>
  <TitlesOfParts>
    <vt:vector size="53" baseType="lpstr">
      <vt:lpstr>흐름</vt:lpstr>
      <vt:lpstr>愼獨學習코칭 상담키워드</vt:lpstr>
      <vt:lpstr>스마트 태도 겉속 </vt:lpstr>
      <vt:lpstr>  </vt:lpstr>
      <vt:lpstr>完習  의지력</vt:lpstr>
      <vt:lpstr>학습판단접근방법</vt:lpstr>
      <vt:lpstr>관계 지수</vt:lpstr>
      <vt:lpstr>자녀 응접실</vt:lpstr>
      <vt:lpstr>칭찬 반응론</vt:lpstr>
      <vt:lpstr>논어 벤치마킹</vt:lpstr>
      <vt:lpstr>공통점 차이점 구분론</vt:lpstr>
      <vt:lpstr>革新 又日新 방향론</vt:lpstr>
      <vt:lpstr>     난 알아요 당거러스</vt:lpstr>
      <vt:lpstr>시계방향 사고력확장</vt:lpstr>
      <vt:lpstr>학습발전 스프링모델</vt:lpstr>
      <vt:lpstr>스트레스 스트레인</vt:lpstr>
      <vt:lpstr>게임이론학습</vt:lpstr>
      <vt:lpstr>대인감정표현론</vt:lpstr>
      <vt:lpstr>Q 학습영화 찍어요!</vt:lpstr>
      <vt:lpstr>숫자 기호 연상력</vt:lpstr>
      <vt:lpstr>학습이력서</vt:lpstr>
      <vt:lpstr>ND  수치</vt:lpstr>
      <vt:lpstr>이니셜 마인드 체인지</vt:lpstr>
      <vt:lpstr>놀이 토론 프로젝트</vt:lpstr>
      <vt:lpstr>勝勝 敗敗론</vt:lpstr>
      <vt:lpstr>    天地人 조합순열</vt:lpstr>
      <vt:lpstr>일 품삯 놀이</vt:lpstr>
      <vt:lpstr>입장순서 </vt:lpstr>
      <vt:lpstr>학습 투기 투자 효과론</vt:lpstr>
      <vt:lpstr>~~대로 박사</vt:lpstr>
      <vt:lpstr>단어 조합론 예시</vt:lpstr>
      <vt:lpstr>모모모모</vt:lpstr>
      <vt:lpstr>학습코칭 검색키워드예시</vt:lpstr>
      <vt:lpstr>감정코칭 4가지 유형</vt:lpstr>
      <vt:lpstr>철학 학습벤치마킹키워드</vt:lpstr>
      <vt:lpstr>관계론 4</vt:lpstr>
      <vt:lpstr>칭찬 꾸중론</vt:lpstr>
      <vt:lpstr>슬라이드 37</vt:lpstr>
      <vt:lpstr>學習筆記</vt:lpstr>
      <vt:lpstr>槪念原理론</vt:lpstr>
      <vt:lpstr>LSSD 학습법</vt:lpstr>
      <vt:lpstr>사고력 확산 수렴</vt:lpstr>
      <vt:lpstr>학습 cso</vt:lpstr>
      <vt:lpstr>학생의 직업&lt;할 일 </vt:lpstr>
      <vt:lpstr>修材學習論</vt:lpstr>
      <vt:lpstr>사람론</vt:lpstr>
      <vt:lpstr>마이크로 마크로 시대</vt:lpstr>
      <vt:lpstr>망각기억곡선</vt:lpstr>
      <vt:lpstr>身言書判學習法</vt:lpstr>
      <vt:lpstr>愼獨學習法</vt:lpstr>
      <vt:lpstr>학습력 키워드</vt:lpstr>
      <vt:lpstr>3×3=9 키워드 학습법</vt:lpstr>
      <vt:lpstr>매일 습관 좌우명 학습법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학습코칭 상담키워드</dc:title>
  <dc:creator>SEC</dc:creator>
  <cp:lastModifiedBy>SEC</cp:lastModifiedBy>
  <cp:revision>66</cp:revision>
  <dcterms:created xsi:type="dcterms:W3CDTF">2010-09-02T23:59:13Z</dcterms:created>
  <dcterms:modified xsi:type="dcterms:W3CDTF">2010-09-03T02:37:41Z</dcterms:modified>
</cp:coreProperties>
</file>