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15AC41-AFD5-4BC2-93FA-5D5CE3B27752}" type="datetimeFigureOut">
              <a:rPr lang="ko-KR" altLang="en-US" smtClean="0"/>
              <a:t>2009-04-05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F15C40-23E0-4307-B24D-5B6479D15B6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15AC41-AFD5-4BC2-93FA-5D5CE3B27752}" type="datetimeFigureOut">
              <a:rPr lang="ko-KR" altLang="en-US" smtClean="0"/>
              <a:t>2009-04-05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15C40-23E0-4307-B24D-5B6479D15B6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15AC41-AFD5-4BC2-93FA-5D5CE3B27752}" type="datetimeFigureOut">
              <a:rPr lang="ko-KR" altLang="en-US" smtClean="0"/>
              <a:t>2009-04-05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15C40-23E0-4307-B24D-5B6479D15B6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15AC41-AFD5-4BC2-93FA-5D5CE3B27752}" type="datetimeFigureOut">
              <a:rPr lang="ko-KR" altLang="en-US" smtClean="0"/>
              <a:t>2009-04-05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15C40-23E0-4307-B24D-5B6479D15B6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15AC41-AFD5-4BC2-93FA-5D5CE3B27752}" type="datetimeFigureOut">
              <a:rPr lang="ko-KR" altLang="en-US" smtClean="0"/>
              <a:t>2009-04-05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15C40-23E0-4307-B24D-5B6479D15B6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15AC41-AFD5-4BC2-93FA-5D5CE3B27752}" type="datetimeFigureOut">
              <a:rPr lang="ko-KR" altLang="en-US" smtClean="0"/>
              <a:t>2009-04-05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15C40-23E0-4307-B24D-5B6479D15B6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15AC41-AFD5-4BC2-93FA-5D5CE3B27752}" type="datetimeFigureOut">
              <a:rPr lang="ko-KR" altLang="en-US" smtClean="0"/>
              <a:t>2009-04-05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15C40-23E0-4307-B24D-5B6479D15B6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15AC41-AFD5-4BC2-93FA-5D5CE3B27752}" type="datetimeFigureOut">
              <a:rPr lang="ko-KR" altLang="en-US" smtClean="0"/>
              <a:t>2009-04-05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15C40-23E0-4307-B24D-5B6479D15B6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15AC41-AFD5-4BC2-93FA-5D5CE3B27752}" type="datetimeFigureOut">
              <a:rPr lang="ko-KR" altLang="en-US" smtClean="0"/>
              <a:t>2009-04-05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15C40-23E0-4307-B24D-5B6479D15B6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915AC41-AFD5-4BC2-93FA-5D5CE3B27752}" type="datetimeFigureOut">
              <a:rPr lang="ko-KR" altLang="en-US" smtClean="0"/>
              <a:t>2009-04-05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15C40-23E0-4307-B24D-5B6479D15B6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15AC41-AFD5-4BC2-93FA-5D5CE3B27752}" type="datetimeFigureOut">
              <a:rPr lang="ko-KR" altLang="en-US" smtClean="0"/>
              <a:t>2009-04-05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F15C40-23E0-4307-B24D-5B6479D15B6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915AC41-AFD5-4BC2-93FA-5D5CE3B27752}" type="datetimeFigureOut">
              <a:rPr lang="ko-KR" altLang="en-US" smtClean="0"/>
              <a:t>2009-04-05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2F15C40-23E0-4307-B24D-5B6479D15B6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NPV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IRR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배 문 호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dirty="0" smtClean="0"/>
              <a:t>- </a:t>
            </a:r>
            <a:r>
              <a:rPr lang="ko-KR" altLang="en-US" dirty="0" err="1" smtClean="0"/>
              <a:t>순현가법</a:t>
            </a:r>
            <a:endParaRPr lang="en-US" altLang="ko-KR" dirty="0" smtClean="0"/>
          </a:p>
          <a:p>
            <a:pPr>
              <a:buFontTx/>
              <a:buChar char="-"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- </a:t>
            </a:r>
            <a:r>
              <a:rPr lang="ko-KR" altLang="en-US" dirty="0" smtClean="0"/>
              <a:t>현금할인수지분석법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FontTx/>
              <a:buChar char="-"/>
            </a:pPr>
            <a:r>
              <a:rPr lang="ko-KR" altLang="en-US" sz="2000" dirty="0" smtClean="0"/>
              <a:t>장래 기대되는 </a:t>
            </a:r>
            <a:r>
              <a:rPr lang="ko-KR" altLang="en-US" sz="2000" dirty="0" err="1" smtClean="0"/>
              <a:t>세후</a:t>
            </a:r>
            <a:r>
              <a:rPr lang="ko-KR" altLang="en-US" sz="2000" dirty="0" smtClean="0"/>
              <a:t> 소득의 </a:t>
            </a:r>
            <a:r>
              <a:rPr lang="ko-KR" altLang="en-US" sz="2000" dirty="0" err="1" smtClean="0"/>
              <a:t>현가합과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초기의 투자비용으로 지출된 지분의 합계를 서로 비교하는 것이다</a:t>
            </a:r>
            <a:r>
              <a:rPr lang="en-US" altLang="ko-KR" sz="2000" dirty="0" smtClean="0"/>
              <a:t>.</a:t>
            </a:r>
          </a:p>
          <a:p>
            <a:pPr>
              <a:buFontTx/>
              <a:buChar char="-"/>
            </a:pPr>
            <a:endParaRPr lang="en-US" altLang="ko-KR" sz="2000" dirty="0" smtClean="0"/>
          </a:p>
          <a:p>
            <a:pPr>
              <a:buFontTx/>
              <a:buChar char="-"/>
            </a:pPr>
            <a:r>
              <a:rPr lang="ko-KR" altLang="en-US" sz="2000" dirty="0" smtClean="0"/>
              <a:t>가정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현금흐름이 정기적으로 일어난다</a:t>
            </a:r>
            <a:endParaRPr lang="en-US" altLang="ko-KR" sz="2000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sz="2000" dirty="0" smtClean="0"/>
              <a:t>- NPV</a:t>
            </a:r>
            <a:r>
              <a:rPr lang="ko-KR" altLang="en-US" sz="2000" dirty="0" smtClean="0"/>
              <a:t>가 </a:t>
            </a:r>
            <a:r>
              <a:rPr lang="en-US" altLang="ko-KR" sz="2000" dirty="0" smtClean="0"/>
              <a:t>0</a:t>
            </a:r>
            <a:r>
              <a:rPr lang="ko-KR" altLang="en-US" sz="2000" dirty="0" smtClean="0"/>
              <a:t>보다 크면 투자안을 선택하고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  NPV</a:t>
            </a:r>
            <a:r>
              <a:rPr lang="ko-KR" altLang="en-US" sz="2000" dirty="0" smtClean="0"/>
              <a:t>가 </a:t>
            </a:r>
            <a:r>
              <a:rPr lang="en-US" altLang="ko-KR" sz="2000" dirty="0" smtClean="0"/>
              <a:t>0</a:t>
            </a:r>
            <a:r>
              <a:rPr lang="ko-KR" altLang="en-US" sz="2000" dirty="0" smtClean="0"/>
              <a:t>보다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작으면 </a:t>
            </a:r>
            <a:r>
              <a:rPr lang="ko-KR" altLang="en-US" sz="2000" dirty="0" err="1" smtClean="0"/>
              <a:t>투자안을</a:t>
            </a:r>
            <a:r>
              <a:rPr lang="ko-KR" altLang="en-US" sz="2000" dirty="0" smtClean="0"/>
              <a:t> 기각한다</a:t>
            </a:r>
            <a:r>
              <a:rPr lang="en-US" altLang="ko-KR" sz="2000" dirty="0" smtClean="0"/>
              <a:t>.</a:t>
            </a:r>
          </a:p>
          <a:p>
            <a:pPr>
              <a:buNone/>
            </a:pPr>
            <a:endParaRPr lang="en-US" altLang="ko-KR" sz="2000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NPV(net present value)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800" dirty="0" smtClean="0"/>
              <a:t>- </a:t>
            </a:r>
            <a:r>
              <a:rPr lang="ko-KR" altLang="en-US" sz="2800" dirty="0" smtClean="0"/>
              <a:t>엑셀프로그램의 재무함수를 이용하여 </a:t>
            </a:r>
            <a:r>
              <a:rPr lang="ko-KR" altLang="en-US" sz="2800" dirty="0" smtClean="0"/>
              <a:t>계산</a:t>
            </a:r>
            <a:endParaRPr lang="en-US" altLang="ko-KR" sz="2800" dirty="0" smtClean="0"/>
          </a:p>
          <a:p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- </a:t>
            </a:r>
            <a:r>
              <a:rPr lang="ko-KR" altLang="en-US" sz="2800" dirty="0" err="1" smtClean="0">
                <a:solidFill>
                  <a:srgbClr val="FF0000"/>
                </a:solidFill>
              </a:rPr>
              <a:t>투자안이</a:t>
            </a:r>
            <a:r>
              <a:rPr lang="ko-KR" altLang="en-US" sz="2800" dirty="0" smtClean="0">
                <a:solidFill>
                  <a:srgbClr val="FF0000"/>
                </a:solidFill>
              </a:rPr>
              <a:t> 기초에 시작하는 경우</a:t>
            </a:r>
            <a:endParaRPr lang="en-US" altLang="ko-KR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sz="2800" dirty="0" smtClean="0"/>
              <a:t>   </a:t>
            </a:r>
            <a:r>
              <a:rPr lang="ko-KR" altLang="en-US" sz="2400" dirty="0" err="1" smtClean="0"/>
              <a:t>순현가</a:t>
            </a:r>
            <a:r>
              <a:rPr lang="en-US" altLang="ko-KR" sz="2400" dirty="0" smtClean="0"/>
              <a:t>= NPV(rate, value1, value2,---)-</a:t>
            </a:r>
            <a:r>
              <a:rPr lang="ko-KR" altLang="en-US" sz="2400" dirty="0" smtClean="0"/>
              <a:t>기초투자액</a:t>
            </a:r>
            <a:endParaRPr lang="en-US" altLang="ko-KR" sz="2400" dirty="0" smtClean="0"/>
          </a:p>
          <a:p>
            <a:pPr>
              <a:buNone/>
            </a:pPr>
            <a:endParaRPr lang="en-US" altLang="ko-KR" sz="1000" dirty="0" smtClean="0"/>
          </a:p>
          <a:p>
            <a:pPr>
              <a:buNone/>
            </a:pPr>
            <a:r>
              <a:rPr lang="ko-KR" altLang="en-US" sz="2400" dirty="0" smtClean="0"/>
              <a:t>   즉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기초투자액을 제외한 나머지 현금흐름을 </a:t>
            </a:r>
            <a:r>
              <a:rPr lang="en-US" altLang="ko-KR" sz="2400" dirty="0" smtClean="0"/>
              <a:t>NPV</a:t>
            </a:r>
            <a:r>
              <a:rPr lang="ko-KR" altLang="en-US" sz="2400" dirty="0" smtClean="0"/>
              <a:t>함수에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en-US" altLang="ko-KR" sz="2400" dirty="0" smtClean="0"/>
              <a:t>  </a:t>
            </a:r>
            <a:r>
              <a:rPr lang="ko-KR" altLang="en-US" sz="2400" dirty="0" smtClean="0"/>
              <a:t>사용하고 그 결과에서 기초투자액을 차감한다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-</a:t>
            </a:r>
            <a:r>
              <a:rPr lang="ko-KR" altLang="en-US" sz="2800" dirty="0" err="1" smtClean="0">
                <a:solidFill>
                  <a:srgbClr val="FF0000"/>
                </a:solidFill>
              </a:rPr>
              <a:t>투자안이</a:t>
            </a:r>
            <a:r>
              <a:rPr lang="ko-KR" altLang="en-US" sz="2800" dirty="0" smtClean="0">
                <a:solidFill>
                  <a:srgbClr val="FF0000"/>
                </a:solidFill>
              </a:rPr>
              <a:t> 기말에 시작하는 경우</a:t>
            </a:r>
            <a:endParaRPr lang="en-US" altLang="ko-KR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sz="2800" dirty="0" smtClean="0"/>
              <a:t>  </a:t>
            </a:r>
            <a:r>
              <a:rPr lang="ko-KR" altLang="en-US" sz="2400" dirty="0" err="1" smtClean="0"/>
              <a:t>순현가</a:t>
            </a:r>
            <a:r>
              <a:rPr lang="en-US" altLang="ko-KR" sz="2400" dirty="0" smtClean="0"/>
              <a:t>= NPV(rate, value1, value2,---)</a:t>
            </a:r>
          </a:p>
          <a:p>
            <a:endParaRPr lang="en-US" altLang="ko-KR" dirty="0" smtClean="0"/>
          </a:p>
          <a:p>
            <a:pPr>
              <a:buNone/>
            </a:pPr>
            <a:endParaRPr lang="ko-KR" altLang="en-US" sz="2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NPV(net present value)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dirty="0" smtClean="0"/>
              <a:t>- </a:t>
            </a:r>
            <a:r>
              <a:rPr lang="ko-KR" altLang="en-US" dirty="0" err="1" smtClean="0"/>
              <a:t>내부수익률법</a:t>
            </a:r>
            <a:endParaRPr lang="en-US" altLang="ko-KR" dirty="0" smtClean="0"/>
          </a:p>
          <a:p>
            <a:pPr>
              <a:buFontTx/>
              <a:buChar char="-"/>
            </a:pPr>
            <a:endParaRPr lang="en-US" altLang="ko-KR" dirty="0" smtClean="0"/>
          </a:p>
          <a:p>
            <a:pPr>
              <a:buFontTx/>
              <a:buChar char="-"/>
            </a:pPr>
            <a:r>
              <a:rPr lang="ko-KR" altLang="en-US" sz="2000" dirty="0" smtClean="0"/>
              <a:t>각 </a:t>
            </a:r>
            <a:r>
              <a:rPr lang="ko-KR" altLang="en-US" sz="2000" dirty="0" err="1" smtClean="0"/>
              <a:t>투자안이</a:t>
            </a:r>
            <a:r>
              <a:rPr lang="ko-KR" altLang="en-US" sz="2000" dirty="0" smtClean="0"/>
              <a:t> 가져올 장래의 현금수익의 흐름이 지닌 현재가치가 </a:t>
            </a:r>
            <a:endParaRPr lang="en-US" altLang="ko-KR" sz="2000" dirty="0" smtClean="0"/>
          </a:p>
          <a:p>
            <a:pPr>
              <a:buFontTx/>
              <a:buChar char="-"/>
            </a:pPr>
            <a:r>
              <a:rPr lang="ko-KR" altLang="en-US" sz="2000" dirty="0" smtClean="0"/>
              <a:t>투자지출과 같아지도록 할인하는 이자율</a:t>
            </a:r>
            <a:endParaRPr lang="en-US" altLang="ko-KR" sz="2000" dirty="0" smtClean="0"/>
          </a:p>
          <a:p>
            <a:pPr>
              <a:buFontTx/>
              <a:buChar char="-"/>
            </a:pPr>
            <a:endParaRPr lang="en-US" altLang="ko-KR" sz="2000" dirty="0" smtClean="0"/>
          </a:p>
          <a:p>
            <a:pPr>
              <a:buFontTx/>
              <a:buChar char="-"/>
            </a:pPr>
            <a:r>
              <a:rPr lang="en-US" altLang="ko-KR" sz="2000" dirty="0" smtClean="0"/>
              <a:t>NPV</a:t>
            </a:r>
            <a:r>
              <a:rPr lang="ko-KR" altLang="en-US" sz="2000" dirty="0" smtClean="0"/>
              <a:t>가 </a:t>
            </a:r>
            <a:r>
              <a:rPr lang="en-US" altLang="ko-KR" sz="2000" dirty="0" smtClean="0"/>
              <a:t>0</a:t>
            </a:r>
            <a:r>
              <a:rPr lang="ko-KR" altLang="en-US" sz="2000" dirty="0" smtClean="0"/>
              <a:t>이 되게하는 할인율</a:t>
            </a:r>
            <a:endParaRPr lang="en-US" altLang="ko-KR" sz="2000" dirty="0" smtClean="0"/>
          </a:p>
          <a:p>
            <a:pPr>
              <a:buFontTx/>
              <a:buChar char="-"/>
            </a:pPr>
            <a:endParaRPr lang="en-US" altLang="ko-KR" sz="2000" dirty="0" smtClean="0"/>
          </a:p>
          <a:p>
            <a:pPr>
              <a:buFontTx/>
              <a:buChar char="-"/>
            </a:pPr>
            <a:r>
              <a:rPr lang="ko-KR" altLang="en-US" sz="2000" dirty="0" smtClean="0"/>
              <a:t>자본의 한계효율</a:t>
            </a:r>
            <a:endParaRPr lang="en-US" altLang="ko-KR" sz="2000" dirty="0" smtClean="0"/>
          </a:p>
          <a:p>
            <a:pPr>
              <a:buFontTx/>
              <a:buChar char="-"/>
            </a:pP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- </a:t>
            </a:r>
            <a:r>
              <a:rPr lang="ko-KR" altLang="en-US" sz="2000" dirty="0" smtClean="0"/>
              <a:t>장래의 현금수익률이 클수록 이익률이 높고</a:t>
            </a:r>
            <a:r>
              <a:rPr lang="en-US" altLang="ko-KR" sz="2000" dirty="0" smtClean="0"/>
              <a:t>, </a:t>
            </a:r>
          </a:p>
          <a:p>
            <a:pPr>
              <a:buNone/>
            </a:pPr>
            <a:r>
              <a:rPr lang="en-US" altLang="ko-KR" sz="2000" dirty="0" smtClean="0"/>
              <a:t>   </a:t>
            </a:r>
            <a:r>
              <a:rPr lang="ko-KR" altLang="en-US" sz="2000" dirty="0" smtClean="0"/>
              <a:t>설비투자액이 적을수록 이익률이 높다</a:t>
            </a:r>
            <a:r>
              <a:rPr lang="en-US" altLang="ko-KR" sz="2000" dirty="0" smtClean="0"/>
              <a:t>.</a:t>
            </a:r>
          </a:p>
          <a:p>
            <a:pPr>
              <a:buNone/>
            </a:pPr>
            <a:endParaRPr lang="en-US" altLang="ko-KR" sz="2000" dirty="0" smtClean="0"/>
          </a:p>
          <a:p>
            <a:pPr>
              <a:buFontTx/>
              <a:buChar char="-"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IRR(internal rate of return)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- </a:t>
            </a:r>
            <a:r>
              <a:rPr lang="ko-KR" altLang="en-US" sz="2000" dirty="0" smtClean="0"/>
              <a:t>미리 정해진 요구수익률이나 실제 자금조달비용과 비교하여 </a:t>
            </a:r>
            <a:endParaRPr lang="en-US" altLang="ko-KR" sz="2000" dirty="0" smtClean="0"/>
          </a:p>
          <a:p>
            <a:pPr>
              <a:buNone/>
            </a:pPr>
            <a:r>
              <a:rPr lang="ko-KR" altLang="en-US" sz="2000" dirty="0" smtClean="0"/>
              <a:t>   프로젝트 전체의 수익성을 파악하고</a:t>
            </a:r>
            <a:r>
              <a:rPr lang="en-US" altLang="ko-KR" sz="2000" dirty="0" smtClean="0"/>
              <a:t>, </a:t>
            </a:r>
          </a:p>
          <a:p>
            <a:pPr>
              <a:buNone/>
            </a:pPr>
            <a:r>
              <a:rPr lang="ko-KR" altLang="en-US" sz="2000" dirty="0" smtClean="0"/>
              <a:t>   투자우선순위를 결정하는 유용한 기준이 된다</a:t>
            </a:r>
            <a:r>
              <a:rPr lang="en-US" altLang="ko-KR" sz="2000" dirty="0" smtClean="0"/>
              <a:t>.</a:t>
            </a:r>
          </a:p>
          <a:p>
            <a:endParaRPr lang="en-US" altLang="ko-KR" sz="2000" dirty="0" smtClean="0"/>
          </a:p>
          <a:p>
            <a:pPr>
              <a:buFontTx/>
              <a:buChar char="-"/>
            </a:pPr>
            <a:r>
              <a:rPr lang="ko-KR" altLang="en-US" sz="2000" dirty="0" smtClean="0"/>
              <a:t>엑셀프로그램의 </a:t>
            </a:r>
            <a:r>
              <a:rPr lang="ko-KR" altLang="en-US" sz="2000" dirty="0" smtClean="0"/>
              <a:t>재무함수를 이용하여 </a:t>
            </a:r>
            <a:r>
              <a:rPr lang="ko-KR" altLang="en-US" sz="2000" dirty="0" smtClean="0"/>
              <a:t>계산</a:t>
            </a:r>
            <a:r>
              <a:rPr lang="en-US" altLang="ko-KR" sz="2000" dirty="0" smtClean="0"/>
              <a:t>(Trial &amp; Error)</a:t>
            </a:r>
          </a:p>
          <a:p>
            <a:pPr>
              <a:buNone/>
            </a:pPr>
            <a:r>
              <a:rPr lang="en-US" altLang="ko-KR" sz="2000" dirty="0" smtClean="0"/>
              <a:t>    </a:t>
            </a:r>
            <a:r>
              <a:rPr lang="ko-KR" altLang="en-US" sz="2000" dirty="0" smtClean="0"/>
              <a:t>내부수익률</a:t>
            </a:r>
            <a:r>
              <a:rPr lang="en-US" altLang="ko-KR" sz="2000" dirty="0" smtClean="0"/>
              <a:t>=IRR(values, guess)</a:t>
            </a:r>
          </a:p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en-US" altLang="ko-KR" sz="2000" dirty="0" smtClean="0"/>
              <a:t>   </a:t>
            </a:r>
            <a:r>
              <a:rPr lang="ko-KR" altLang="en-US" sz="2000" dirty="0" smtClean="0"/>
              <a:t>내부수익률</a:t>
            </a:r>
            <a:r>
              <a:rPr lang="en-US" altLang="ko-KR" sz="2000" dirty="0" smtClean="0"/>
              <a:t>=</a:t>
            </a:r>
            <a:r>
              <a:rPr lang="en-US" altLang="ko-KR" sz="2000" dirty="0" smtClean="0">
                <a:solidFill>
                  <a:srgbClr val="FF0000"/>
                </a:solidFill>
              </a:rPr>
              <a:t>MIRR</a:t>
            </a:r>
            <a:r>
              <a:rPr lang="en-US" altLang="ko-KR" sz="2000" dirty="0" smtClean="0"/>
              <a:t>(values</a:t>
            </a:r>
            <a:r>
              <a:rPr lang="en-US" altLang="ko-KR" sz="2000" dirty="0" smtClean="0"/>
              <a:t>, </a:t>
            </a:r>
            <a:r>
              <a:rPr lang="en-US" altLang="ko-KR" sz="2000" dirty="0" err="1" smtClean="0"/>
              <a:t>Finance_rate</a:t>
            </a:r>
            <a:r>
              <a:rPr lang="en-US" altLang="ko-KR" sz="2000" dirty="0" smtClean="0"/>
              <a:t>, </a:t>
            </a:r>
            <a:r>
              <a:rPr lang="en-US" altLang="ko-KR" sz="2000" dirty="0" err="1" smtClean="0"/>
              <a:t>Reinvest_rate</a:t>
            </a:r>
            <a:r>
              <a:rPr lang="en-US" altLang="ko-KR" sz="2000" dirty="0" smtClean="0"/>
              <a:t>)</a:t>
            </a:r>
          </a:p>
          <a:p>
            <a:pPr>
              <a:buNone/>
            </a:pPr>
            <a:r>
              <a:rPr lang="en-US" altLang="ko-KR" sz="2000" dirty="0" smtClean="0"/>
              <a:t>    (</a:t>
            </a:r>
            <a:r>
              <a:rPr lang="ko-KR" altLang="en-US" sz="2000" dirty="0" smtClean="0"/>
              <a:t>수익을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재투자하였을 경우 투자비용과 현금을 재투자하여 얻은 이자를 모두 고려한 수정된 내부수익률 계산</a:t>
            </a:r>
            <a:r>
              <a:rPr lang="en-US" altLang="ko-KR" sz="2000" dirty="0" smtClean="0"/>
              <a:t>)</a:t>
            </a:r>
          </a:p>
          <a:p>
            <a:pPr>
              <a:buNone/>
            </a:pPr>
            <a:endParaRPr lang="en-US" altLang="ko-KR" sz="2000" dirty="0" smtClean="0"/>
          </a:p>
          <a:p>
            <a:pPr>
              <a:buFontTx/>
              <a:buChar char="-"/>
            </a:pPr>
            <a:r>
              <a:rPr lang="ko-KR" altLang="en-US" sz="2000" dirty="0" smtClean="0"/>
              <a:t>단 점 </a:t>
            </a:r>
            <a:r>
              <a:rPr lang="en-US" altLang="ko-KR" sz="2000" dirty="0" smtClean="0"/>
              <a:t>: </a:t>
            </a:r>
          </a:p>
          <a:p>
            <a:pPr>
              <a:buNone/>
            </a:pPr>
            <a:r>
              <a:rPr lang="en-US" altLang="ko-KR" sz="2000" dirty="0" smtClean="0"/>
              <a:t>   1)</a:t>
            </a:r>
            <a:r>
              <a:rPr lang="ko-KR" altLang="en-US" sz="2000" dirty="0" smtClean="0"/>
              <a:t>내부수익률의 해가 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개 갖는 미래현금흐름이 발생 가능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  2)</a:t>
            </a:r>
            <a:r>
              <a:rPr lang="ko-KR" altLang="en-US" sz="2000" dirty="0" smtClean="0"/>
              <a:t>매기에 발생하는 현금흐름을 투자기간 말까지 내부수익률로 계속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    </a:t>
            </a:r>
            <a:r>
              <a:rPr lang="ko-KR" altLang="en-US" sz="2000" dirty="0" smtClean="0"/>
              <a:t> 재투자한다</a:t>
            </a:r>
            <a:r>
              <a:rPr lang="en-US" altLang="ko-KR" sz="2000" dirty="0" smtClean="0"/>
              <a:t>(?) - </a:t>
            </a:r>
            <a:r>
              <a:rPr lang="ko-KR" altLang="en-US" sz="2000" dirty="0" smtClean="0"/>
              <a:t>비현실적</a:t>
            </a:r>
            <a:endParaRPr lang="en-US" altLang="ko-KR" sz="2000" dirty="0" smtClean="0"/>
          </a:p>
          <a:p>
            <a:pPr>
              <a:buFontTx/>
              <a:buChar char="-"/>
            </a:pPr>
            <a:endParaRPr lang="en-US" altLang="ko-KR" sz="2000" dirty="0" smtClean="0"/>
          </a:p>
          <a:p>
            <a:endParaRPr lang="ko-KR" altLang="en-US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IRR(internal rate of return)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369</TotalTime>
  <Words>239</Words>
  <Application>Microsoft Office PowerPoint</Application>
  <PresentationFormat>화면 슬라이드 쇼(4:3)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광장</vt:lpstr>
      <vt:lpstr>NPV와 IRR</vt:lpstr>
      <vt:lpstr>NPV(net present value)</vt:lpstr>
      <vt:lpstr>NPV(net present value)</vt:lpstr>
      <vt:lpstr>IRR(internal rate of return)</vt:lpstr>
      <vt:lpstr>IRR(internal rate of return)</vt:lpstr>
    </vt:vector>
  </TitlesOfParts>
  <Company>팀명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NPV와 IRR</dc:title>
  <dc:creator>대우</dc:creator>
  <cp:lastModifiedBy>대우</cp:lastModifiedBy>
  <cp:revision>5</cp:revision>
  <dcterms:created xsi:type="dcterms:W3CDTF">2009-04-05T00:25:07Z</dcterms:created>
  <dcterms:modified xsi:type="dcterms:W3CDTF">2009-04-05T06:34:17Z</dcterms:modified>
</cp:coreProperties>
</file>